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9"/>
  </p:handoutMasterIdLst>
  <p:sldIdLst>
    <p:sldId id="831" r:id="rId2"/>
    <p:sldId id="2841" r:id="rId3"/>
    <p:sldId id="2846" r:id="rId4"/>
    <p:sldId id="2843" r:id="rId5"/>
    <p:sldId id="2847" r:id="rId6"/>
    <p:sldId id="2848" r:id="rId7"/>
  </p:sldIdLst>
  <p:sldSz cx="9144000" cy="5143500" type="screen16x9"/>
  <p:notesSz cx="9777413" cy="6646863"/>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66">
          <p15:clr>
            <a:srgbClr val="A4A3A4"/>
          </p15:clr>
        </p15:guide>
        <p15:guide id="2" orient="horz" pos="940">
          <p15:clr>
            <a:srgbClr val="A4A3A4"/>
          </p15:clr>
        </p15:guide>
        <p15:guide id="3" orient="horz" pos="410">
          <p15:clr>
            <a:srgbClr val="A4A3A4"/>
          </p15:clr>
        </p15:guide>
        <p15:guide id="4" orient="horz" pos="2319">
          <p15:clr>
            <a:srgbClr val="A4A3A4"/>
          </p15:clr>
        </p15:guide>
        <p15:guide id="5" orient="horz" pos="2812">
          <p15:clr>
            <a:srgbClr val="A4A3A4"/>
          </p15:clr>
        </p15:guide>
        <p15:guide id="6" orient="horz" pos="626">
          <p15:clr>
            <a:srgbClr val="A4A3A4"/>
          </p15:clr>
        </p15:guide>
        <p15:guide id="7" orient="horz" pos="1750">
          <p15:clr>
            <a:srgbClr val="A4A3A4"/>
          </p15:clr>
        </p15:guide>
        <p15:guide id="8" pos="2941">
          <p15:clr>
            <a:srgbClr val="A4A3A4"/>
          </p15:clr>
        </p15:guide>
        <p15:guide id="9" pos="5690">
          <p15:clr>
            <a:srgbClr val="A4A3A4"/>
          </p15:clr>
        </p15:guide>
        <p15:guide id="10" pos="3084">
          <p15:clr>
            <a:srgbClr val="A4A3A4"/>
          </p15:clr>
        </p15:guide>
        <p15:guide id="11" pos="340">
          <p15:clr>
            <a:srgbClr val="A4A3A4"/>
          </p15:clr>
        </p15:guide>
        <p15:guide id="12" pos="2328">
          <p15:clr>
            <a:srgbClr val="A4A3A4"/>
          </p15:clr>
        </p15:guide>
      </p15:sldGuideLst>
    </p:ext>
    <p:ext uri="{2D200454-40CA-4A62-9FC3-DE9A4176ACB9}">
      <p15:notesGuideLst xmlns:p15="http://schemas.microsoft.com/office/powerpoint/2012/main">
        <p15:guide id="1" orient="horz" pos="2015">
          <p15:clr>
            <a:srgbClr val="A4A3A4"/>
          </p15:clr>
        </p15:guide>
        <p15:guide id="2" pos="3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C" initials="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1414"/>
    <a:srgbClr val="1212D0"/>
    <a:srgbClr val="FF0000"/>
    <a:srgbClr val="00B050"/>
    <a:srgbClr val="FFB500"/>
    <a:srgbClr val="7A7A7A"/>
    <a:srgbClr val="B3B3B3"/>
    <a:srgbClr val="F3F3F3"/>
    <a:srgbClr val="8BAA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5026" autoAdjust="0"/>
  </p:normalViewPr>
  <p:slideViewPr>
    <p:cSldViewPr snapToGrid="0">
      <p:cViewPr varScale="1">
        <p:scale>
          <a:sx n="87" d="100"/>
          <a:sy n="87" d="100"/>
        </p:scale>
        <p:origin x="504" y="60"/>
      </p:cViewPr>
      <p:guideLst>
        <p:guide orient="horz" pos="1466"/>
        <p:guide orient="horz" pos="940"/>
        <p:guide orient="horz" pos="410"/>
        <p:guide orient="horz" pos="2319"/>
        <p:guide orient="horz" pos="2812"/>
        <p:guide orient="horz" pos="626"/>
        <p:guide orient="horz" pos="1750"/>
        <p:guide pos="2941"/>
        <p:guide pos="5690"/>
        <p:guide pos="3084"/>
        <p:guide pos="340"/>
        <p:guide pos="2328"/>
      </p:guideLst>
    </p:cSldViewPr>
  </p:slideViewPr>
  <p:notesTextViewPr>
    <p:cViewPr>
      <p:scale>
        <a:sx n="3" d="2"/>
        <a:sy n="3" d="2"/>
      </p:scale>
      <p:origin x="0" y="0"/>
    </p:cViewPr>
  </p:notesTextViewPr>
  <p:sorterViewPr>
    <p:cViewPr>
      <p:scale>
        <a:sx n="201" d="100"/>
        <a:sy n="201" d="100"/>
      </p:scale>
      <p:origin x="0" y="1808"/>
    </p:cViewPr>
  </p:sorterViewPr>
  <p:notesViewPr>
    <p:cSldViewPr snapToGrid="0" snapToObjects="1">
      <p:cViewPr varScale="1">
        <p:scale>
          <a:sx n="65" d="100"/>
          <a:sy n="65" d="100"/>
        </p:scale>
        <p:origin x="1860" y="52"/>
      </p:cViewPr>
      <p:guideLst>
        <p:guide orient="horz" pos="2015"/>
        <p:guide pos="3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38271" y="0"/>
            <a:ext cx="4236879" cy="332343"/>
          </a:xfrm>
          <a:prstGeom prst="rect">
            <a:avLst/>
          </a:prstGeom>
        </p:spPr>
        <p:txBody>
          <a:bodyPr vert="horz" lIns="91440" tIns="45720" rIns="91440" bIns="45720" rtlCol="0"/>
          <a:lstStyle>
            <a:lvl1pPr algn="r">
              <a:defRPr sz="1200"/>
            </a:lvl1pPr>
          </a:lstStyle>
          <a:p>
            <a:fld id="{E99333BE-0D34-4F62-BD6E-2C3B14663373}" type="datetimeFigureOut">
              <a:rPr lang="en-US" smtClean="0"/>
              <a:t>11/11/2025</a:t>
            </a:fld>
            <a:endParaRPr lang="en-US"/>
          </a:p>
        </p:txBody>
      </p:sp>
      <p:sp>
        <p:nvSpPr>
          <p:cNvPr id="4" name="Footer Placeholder 3"/>
          <p:cNvSpPr>
            <a:spLocks noGrp="1"/>
          </p:cNvSpPr>
          <p:nvPr>
            <p:ph type="ftr" sz="quarter" idx="2"/>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38271" y="6313367"/>
            <a:ext cx="4236879" cy="332343"/>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38271" y="0"/>
            <a:ext cx="4236879" cy="332343"/>
          </a:xfrm>
          <a:prstGeom prst="rect">
            <a:avLst/>
          </a:prstGeom>
        </p:spPr>
        <p:txBody>
          <a:bodyPr vert="horz" lIns="91440" tIns="45720" rIns="91440" bIns="45720" rtlCol="0"/>
          <a:lstStyle>
            <a:lvl1pPr algn="r">
              <a:defRPr sz="1200"/>
            </a:lvl1pPr>
          </a:lstStyle>
          <a:p>
            <a:fld id="{4A2D1F94-724F-43BD-B41B-43157E9B4550}" type="datetimeFigureOut">
              <a:rPr lang="en-US" smtClean="0"/>
              <a:t>11/11/2025</a:t>
            </a:fld>
            <a:endParaRPr lang="en-US"/>
          </a:p>
        </p:txBody>
      </p:sp>
      <p:sp>
        <p:nvSpPr>
          <p:cNvPr id="4" name="Slide Image Placeholder 3"/>
          <p:cNvSpPr>
            <a:spLocks noGrp="1" noRot="1" noChangeAspect="1"/>
          </p:cNvSpPr>
          <p:nvPr>
            <p:ph type="sldImg" idx="2"/>
          </p:nvPr>
        </p:nvSpPr>
        <p:spPr>
          <a:xfrm>
            <a:off x="2673350" y="498475"/>
            <a:ext cx="4430713" cy="2492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7742" y="3157260"/>
            <a:ext cx="7821930" cy="29910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38271" y="6313367"/>
            <a:ext cx="4236879" cy="332343"/>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21666608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800" dirty="0">
                <a:latin typeface="Times New Roman" panose="02020603050405020304" pitchFamily="18" charset="0"/>
                <a:cs typeface="Times New Roman" panose="02020603050405020304" pitchFamily="18" charset="0"/>
              </a:rPr>
              <a:t>As the complexity of your scripts increases, you will most likely find that certain pieces of code are repeated in several different places. In this case, it makes sense to package this segment of code as a separate code that you can call with a single command. In this way you reduce maintenance effort: if you change this block of code, you now need change it in one place only.  This separate code that you can call with a single command is Function.</a:t>
            </a:r>
          </a:p>
        </p:txBody>
      </p:sp>
      <p:sp>
        <p:nvSpPr>
          <p:cNvPr id="4" name="灯片编号占位符 3"/>
          <p:cNvSpPr>
            <a:spLocks noGrp="1"/>
          </p:cNvSpPr>
          <p:nvPr>
            <p:ph type="sldNum" sz="quarter" idx="5"/>
          </p:nvPr>
        </p:nvSpPr>
        <p:spPr/>
        <p:txBody>
          <a:bodyPr/>
          <a:lstStyle/>
          <a:p>
            <a:fld id="{36E82501-53DA-4152-84B0-51135B15EEA8}" type="slidenum">
              <a:rPr lang="en-US" smtClean="0"/>
              <a:t>2</a:t>
            </a:fld>
            <a:endParaRPr lang="en-US"/>
          </a:p>
        </p:txBody>
      </p:sp>
    </p:spTree>
    <p:extLst>
      <p:ext uri="{BB962C8B-B14F-4D97-AF65-F5344CB8AC3E}">
        <p14:creationId xmlns:p14="http://schemas.microsoft.com/office/powerpoint/2010/main" val="3017605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45538"/>
            <a:ext cx="7547101" cy="406395"/>
          </a:xfrm>
        </p:spPr>
        <p:txBody>
          <a:bodyPr/>
          <a:lstStyle>
            <a:lvl1pPr>
              <a:defRPr>
                <a:latin typeface="Calibri" panose="020F050202020403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04800" y="843281"/>
            <a:ext cx="8729147" cy="3870006"/>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userDrawn="1"/>
        </p:nvGraphicFramePr>
        <p:xfrm>
          <a:off x="0" y="-20241"/>
          <a:ext cx="9144000" cy="827485"/>
        </p:xfrm>
        <a:graphic>
          <a:graphicData uri="http://schemas.openxmlformats.org/presentationml/2006/ole">
            <mc:AlternateContent xmlns:mc="http://schemas.openxmlformats.org/markup-compatibility/2006">
              <mc:Choice xmlns:v="urn:schemas-microsoft-com:vml" Requires="v">
                <p:oleObj spid="_x0000_s1026" name="Visio" r:id="rId3" imgW="9550400" imgH="1168400" progId="Visio.Drawing.11">
                  <p:embed/>
                </p:oleObj>
              </mc:Choice>
              <mc:Fallback>
                <p:oleObj name="Visio" r:id="rId3" imgW="9550400" imgH="1168400" progId="Visio.Drawing.11">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41"/>
                        <a:ext cx="9144000" cy="82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3"/>
          <p:cNvSpPr txBox="1">
            <a:spLocks noChangeArrowheads="1"/>
          </p:cNvSpPr>
          <p:nvPr userDrawn="1"/>
        </p:nvSpPr>
        <p:spPr bwMode="auto">
          <a:xfrm>
            <a:off x="1319213" y="4980385"/>
            <a:ext cx="1182370" cy="183515"/>
          </a:xfrm>
          <a:prstGeom prst="rect">
            <a:avLst/>
          </a:prstGeom>
          <a:noFill/>
          <a:ln>
            <a:noFill/>
          </a:ln>
          <a:effectLst/>
        </p:spPr>
        <p:txBody>
          <a:bodyPr wrap="none">
            <a:spAutoFit/>
          </a:bodyPr>
          <a:lstStyle>
            <a:lvl1pPr>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1pPr>
            <a:lvl2pPr marL="742950" indent="-28575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2pPr>
            <a:lvl3pPr marL="11430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3pPr>
            <a:lvl4pPr marL="16002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4pPr>
            <a:lvl5pPr marL="20574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5pPr>
            <a:lvl6pPr marL="25146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6pPr>
            <a:lvl7pPr marL="29718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7pPr>
            <a:lvl8pPr marL="34290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8pPr>
            <a:lvl9pPr marL="38862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9pPr>
          </a:lstStyle>
          <a:p>
            <a:pPr eaLnBrk="1" hangingPunct="1">
              <a:spcBef>
                <a:spcPct val="0"/>
              </a:spcBef>
              <a:spcAft>
                <a:spcPct val="0"/>
              </a:spcAft>
              <a:buClrTx/>
              <a:buSzTx/>
              <a:buFontTx/>
              <a:buNone/>
              <a:defRPr/>
            </a:pPr>
            <a:r>
              <a:rPr lang="en-US" altLang="zh-CN" sz="600" b="0" i="0" u="none" dirty="0" err="1">
                <a:solidFill>
                  <a:schemeClr val="tx1"/>
                </a:solidFill>
                <a:ea typeface="宋体" panose="02010600030101010101" pitchFamily="2" charset="-122"/>
                <a:cs typeface="Arial" panose="020B0604020202020204" pitchFamily="34" charset="0"/>
              </a:rPr>
              <a:t>Dr</a:t>
            </a:r>
            <a:r>
              <a:rPr lang="en-US" altLang="zh-CN" sz="600" b="0" i="0" u="none" dirty="0">
                <a:solidFill>
                  <a:schemeClr val="tx1"/>
                </a:solidFill>
                <a:ea typeface="宋体" panose="02010600030101010101" pitchFamily="2" charset="-122"/>
                <a:cs typeface="Arial" panose="020B0604020202020204" pitchFamily="34" charset="0"/>
              </a:rPr>
              <a:t> Leo Chen, leo.chen@ieee.org</a:t>
            </a:r>
          </a:p>
        </p:txBody>
      </p:sp>
      <p:sp>
        <p:nvSpPr>
          <p:cNvPr id="5" name="内容占位符 4"/>
          <p:cNvSpPr>
            <a:spLocks noGrp="1"/>
          </p:cNvSpPr>
          <p:nvPr>
            <p:ph hasCustomPrompt="1"/>
          </p:nvPr>
        </p:nvSpPr>
        <p:spPr>
          <a:xfrm>
            <a:off x="914400" y="0"/>
            <a:ext cx="7732713" cy="4629150"/>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10" advTm="60000">
        <p:fade/>
      </p:transition>
    </mc:Choice>
    <mc:Fallback xmlns="">
      <p:transition advTm="6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Calibri" panose="020F0502020204030204" pitchFamily="34" charset="0"/>
              </a:defRPr>
            </a:lvl1pPr>
          </a:lstStyle>
          <a:p>
            <a:r>
              <a:rPr lang="zh-CN" altLang="en-US"/>
              <a:t>单击此处编辑母版标题样式</a:t>
            </a:r>
          </a:p>
        </p:txBody>
      </p:sp>
      <p:sp>
        <p:nvSpPr>
          <p:cNvPr id="3" name="内容占位符 2"/>
          <p:cNvSpPr>
            <a:spLocks noGrp="1"/>
          </p:cNvSpPr>
          <p:nvPr>
            <p:ph sz="half" idx="1"/>
          </p:nvPr>
        </p:nvSpPr>
        <p:spPr>
          <a:xfrm>
            <a:off x="914400" y="1085850"/>
            <a:ext cx="3789363"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56163" y="1085850"/>
            <a:ext cx="3790950"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7047554" cy="40639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804347" y="843281"/>
            <a:ext cx="8229600" cy="387000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a:off x="0" y="717833"/>
            <a:ext cx="9144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anose="05000000000000000000" pitchFamily="2" charset="2"/>
        <a:buChar char="§"/>
        <a:defRPr sz="2000" kern="1200">
          <a:solidFill>
            <a:schemeClr val="tx1"/>
          </a:solidFill>
          <a:latin typeface="Calibri" panose="020F0502020204030204" pitchFamily="34" charset="0"/>
          <a:ea typeface="+mn-ea"/>
          <a:cs typeface="Calibri" panose="020F0502020204030204" pitchFamily="34" charset="0"/>
        </a:defRPr>
      </a:lvl1pPr>
      <a:lvl2pPr marL="6318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2pPr>
      <a:lvl3pPr marL="974725" indent="-174625" algn="l" defTabSz="228600" rtl="0" eaLnBrk="1" latinLnBrk="0" hangingPunct="1">
        <a:spcBef>
          <a:spcPts val="0"/>
        </a:spcBef>
        <a:spcAft>
          <a:spcPts val="600"/>
        </a:spcAft>
        <a:buClr>
          <a:srgbClr val="FF0000"/>
        </a:buClr>
        <a:buSzPct val="85000"/>
        <a:buFont typeface="Wingdings" panose="05000000000000000000"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14319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1828800" indent="-168275" algn="l" defTabSz="914400" rtl="0" eaLnBrk="1" latinLnBrk="0" hangingPunct="1">
        <a:spcBef>
          <a:spcPts val="0"/>
        </a:spcBef>
        <a:spcAft>
          <a:spcPts val="600"/>
        </a:spcAft>
        <a:buClr>
          <a:srgbClr val="FF0000"/>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4" descr="data-i4"/>
          <p:cNvPicPr>
            <a:picLocks noChangeAspect="1"/>
          </p:cNvPicPr>
          <p:nvPr/>
        </p:nvPicPr>
        <p:blipFill>
          <a:blip r:embed="rId2"/>
          <a:stretch>
            <a:fillRect/>
          </a:stretch>
        </p:blipFill>
        <p:spPr>
          <a:xfrm>
            <a:off x="777611" y="2763027"/>
            <a:ext cx="5452327" cy="2297025"/>
          </a:xfrm>
          <a:prstGeom prst="rect">
            <a:avLst/>
          </a:prstGeom>
          <a:noFill/>
          <a:ln w="9525">
            <a:noFill/>
          </a:ln>
        </p:spPr>
      </p:pic>
      <p:sp>
        <p:nvSpPr>
          <p:cNvPr id="2" name="Title 1"/>
          <p:cNvSpPr>
            <a:spLocks noGrp="1"/>
          </p:cNvSpPr>
          <p:nvPr>
            <p:ph type="ctrTitle"/>
          </p:nvPr>
        </p:nvSpPr>
        <p:spPr>
          <a:xfrm>
            <a:off x="210185" y="736376"/>
            <a:ext cx="8723630" cy="824230"/>
          </a:xfrm>
        </p:spPr>
        <p:txBody>
          <a:bodyPr/>
          <a:lstStyle/>
          <a:p>
            <a:pPr algn="ctr">
              <a:lnSpc>
                <a:spcPct val="100000"/>
              </a:lnSpc>
            </a:pPr>
            <a:r>
              <a:rPr lang="en-GB" dirty="0">
                <a:latin typeface="+mn-lt"/>
                <a:ea typeface="+mn-ea"/>
                <a:cs typeface="+mn-ea"/>
                <a:sym typeface="+mn-lt"/>
              </a:rPr>
              <a:t>MATLAB Fundamental</a:t>
            </a:r>
            <a:r>
              <a:rPr lang="en-US" altLang="zh-CN" dirty="0">
                <a:latin typeface="+mn-lt"/>
                <a:ea typeface="+mn-ea"/>
                <a:cs typeface="+mn-ea"/>
                <a:sym typeface="+mn-lt"/>
              </a:rPr>
              <a:t/>
            </a:r>
            <a:br>
              <a:rPr lang="en-US" altLang="zh-CN" dirty="0">
                <a:latin typeface="+mn-lt"/>
                <a:ea typeface="+mn-ea"/>
                <a:cs typeface="+mn-ea"/>
                <a:sym typeface="+mn-lt"/>
              </a:rPr>
            </a:br>
            <a:r>
              <a:rPr dirty="0">
                <a:latin typeface="+mn-lt"/>
                <a:ea typeface="+mn-ea"/>
                <a:cs typeface="+mn-ea"/>
                <a:sym typeface="+mn-lt"/>
              </a:rPr>
              <a:t>Laboratory Handbook</a:t>
            </a:r>
            <a:r>
              <a:rPr lang="en-GB" dirty="0">
                <a:latin typeface="+mn-lt"/>
                <a:ea typeface="+mn-ea"/>
                <a:cs typeface="+mn-ea"/>
                <a:sym typeface="+mn-lt"/>
              </a:rPr>
              <a:t> (MATLAB)</a:t>
            </a:r>
            <a:r>
              <a:rPr lang="en-GB" altLang="en-US" dirty="0">
                <a:latin typeface="+mn-lt"/>
                <a:ea typeface="+mn-ea"/>
                <a:cs typeface="+mn-ea"/>
                <a:sym typeface="+mn-lt"/>
              </a:rPr>
              <a:t/>
            </a:r>
            <a:br>
              <a:rPr lang="en-GB" altLang="en-US" dirty="0">
                <a:latin typeface="+mn-lt"/>
                <a:ea typeface="+mn-ea"/>
                <a:cs typeface="+mn-ea"/>
                <a:sym typeface="+mn-lt"/>
              </a:rPr>
            </a:br>
            <a:endParaRPr lang="en-US" altLang="zh-CN" dirty="0">
              <a:latin typeface="+mn-lt"/>
              <a:ea typeface="+mn-ea"/>
              <a:cs typeface="+mn-ea"/>
              <a:sym typeface="+mn-lt"/>
            </a:endParaRPr>
          </a:p>
        </p:txBody>
      </p:sp>
      <p:pic>
        <p:nvPicPr>
          <p:cNvPr id="8" name="Picture 7"/>
          <p:cNvPicPr>
            <a:picLocks noChangeAspect="1"/>
          </p:cNvPicPr>
          <p:nvPr/>
        </p:nvPicPr>
        <p:blipFill>
          <a:blip r:embed="rId3"/>
          <a:stretch>
            <a:fillRect/>
          </a:stretch>
        </p:blipFill>
        <p:spPr>
          <a:xfrm>
            <a:off x="6001532" y="2105295"/>
            <a:ext cx="2705735" cy="2029460"/>
          </a:xfrm>
          <a:prstGeom prst="rect">
            <a:avLst/>
          </a:prstGeom>
          <a:noFill/>
          <a:ln w="9525">
            <a:noFill/>
          </a:ln>
        </p:spPr>
      </p:pic>
      <p:sp>
        <p:nvSpPr>
          <p:cNvPr id="4" name="Rectangle 6"/>
          <p:cNvSpPr>
            <a:spLocks noGrp="1" noChangeArrowheads="1"/>
          </p:cNvSpPr>
          <p:nvPr/>
        </p:nvSpPr>
        <p:spPr>
          <a:xfrm>
            <a:off x="7231380" y="4786313"/>
            <a:ext cx="1905000" cy="342900"/>
          </a:xfrm>
        </p:spPr>
        <p:txBody>
          <a:bodyPr/>
          <a:lstStyle>
            <a:lvl1pPr algn="r">
              <a:defRPr sz="900"/>
            </a:lvl1pPr>
          </a:lstStyle>
          <a:p>
            <a:pPr>
              <a:defRPr/>
            </a:pPr>
            <a:fld id="{3209C3FB-4AD6-4B36-A2A7-63E869CCBCB1}" type="slidenum">
              <a:rPr lang="zh-CN" altLang="en-US">
                <a:cs typeface="+mn-ea"/>
                <a:sym typeface="+mn-lt"/>
              </a:rPr>
              <a:t>1</a:t>
            </a:fld>
            <a:endParaRPr lang="en-US" altLang="zh-CN">
              <a:cs typeface="+mn-ea"/>
              <a:sym typeface="+mn-lt"/>
            </a:endParaRPr>
          </a:p>
        </p:txBody>
      </p:sp>
      <p:pic>
        <p:nvPicPr>
          <p:cNvPr id="6" name="Picture 5"/>
          <p:cNvPicPr>
            <a:picLocks noChangeAspect="1"/>
          </p:cNvPicPr>
          <p:nvPr/>
        </p:nvPicPr>
        <p:blipFill>
          <a:blip r:embed="rId4"/>
          <a:stretch>
            <a:fillRect/>
          </a:stretch>
        </p:blipFill>
        <p:spPr>
          <a:xfrm>
            <a:off x="210185" y="3893185"/>
            <a:ext cx="1540510" cy="1143000"/>
          </a:xfrm>
          <a:prstGeom prst="rect">
            <a:avLst/>
          </a:prstGeom>
        </p:spPr>
      </p:pic>
      <p:pic>
        <p:nvPicPr>
          <p:cNvPr id="1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86995"/>
            <a:ext cx="1647825" cy="56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p:nvPr/>
        </p:nvSpPr>
        <p:spPr>
          <a:xfrm>
            <a:off x="5818125" y="3837285"/>
            <a:ext cx="3235070" cy="830997"/>
          </a:xfrm>
          <a:prstGeom prst="rect">
            <a:avLst/>
          </a:prstGeom>
        </p:spPr>
        <p:txBody>
          <a:bodyPr wrap="square">
            <a:spAutoFit/>
          </a:bodyPr>
          <a:lstStyle/>
          <a:p>
            <a:pPr algn="r"/>
            <a:r>
              <a:rPr lang="en-US" sz="2400" b="1" dirty="0" err="1">
                <a:cs typeface="+mn-ea"/>
                <a:sym typeface="+mn-lt"/>
              </a:rPr>
              <a:t>Dr</a:t>
            </a:r>
            <a:r>
              <a:rPr lang="en-US" sz="2400" b="1" dirty="0">
                <a:cs typeface="+mn-ea"/>
                <a:sym typeface="+mn-lt"/>
              </a:rPr>
              <a:t> Leo Chen</a:t>
            </a:r>
          </a:p>
          <a:p>
            <a:pPr algn="r"/>
            <a:r>
              <a:rPr lang="en-US" sz="2400" dirty="0" smtClean="0">
                <a:cs typeface="+mn-ea"/>
                <a:sym typeface="+mn-lt"/>
              </a:rPr>
              <a:t>leo.chen@ieee.org</a:t>
            </a:r>
            <a:endParaRPr lang="en-US" sz="2400" dirty="0">
              <a:cs typeface="+mn-ea"/>
              <a:sym typeface="+mn-lt"/>
            </a:endParaRPr>
          </a:p>
        </p:txBody>
      </p:sp>
      <p:pic>
        <p:nvPicPr>
          <p:cNvPr id="1025" name="Picture 1">
            <a:extLst>
              <a:ext uri="{FF2B5EF4-FFF2-40B4-BE49-F238E27FC236}">
                <a16:creationId xmlns:a16="http://schemas.microsoft.com/office/drawing/2014/main" xmlns="" id="{7B66821D-8C51-CFA8-3C54-B8FFB2614B55}"/>
              </a:ext>
            </a:extLst>
          </p:cNvPr>
          <p:cNvPicPr>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4624388"/>
            <a:ext cx="1392238" cy="3381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sp>
        <p:nvSpPr>
          <p:cNvPr id="3" name="Title 1">
            <a:extLst>
              <a:ext uri="{FF2B5EF4-FFF2-40B4-BE49-F238E27FC236}">
                <a16:creationId xmlns:a16="http://schemas.microsoft.com/office/drawing/2014/main" xmlns="" id="{E0D627B8-6E0C-5237-8D07-E6FD00D4E160}"/>
              </a:ext>
            </a:extLst>
          </p:cNvPr>
          <p:cNvSpPr txBox="1">
            <a:spLocks/>
          </p:cNvSpPr>
          <p:nvPr/>
        </p:nvSpPr>
        <p:spPr>
          <a:xfrm>
            <a:off x="512957" y="1936460"/>
            <a:ext cx="7857894" cy="44386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a:lstStyle>
          <a:p>
            <a:pPr algn="ctr">
              <a:lnSpc>
                <a:spcPct val="100000"/>
              </a:lnSpc>
            </a:pPr>
            <a:r>
              <a:rPr lang="en-US" altLang="zh-CN" dirty="0">
                <a:solidFill>
                  <a:srgbClr val="C00000"/>
                </a:solidFill>
                <a:latin typeface="+mn-lt"/>
                <a:ea typeface="+mn-ea"/>
                <a:cs typeface="+mn-ea"/>
                <a:sym typeface="+mn-lt"/>
              </a:rPr>
              <a:t>Chapter 6   </a:t>
            </a:r>
            <a:r>
              <a:rPr lang="en-US" altLang="zh-CN" dirty="0">
                <a:latin typeface="+mn-lt"/>
                <a:ea typeface="+mn-ea"/>
                <a:cs typeface="+mn-ea"/>
                <a:sym typeface="+mn-lt"/>
              </a:rPr>
              <a:t>Scripts and Functions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mn-lt"/>
                <a:ea typeface="+mn-ea"/>
                <a:cs typeface="+mn-ea"/>
                <a:sym typeface="+mn-lt"/>
              </a:rPr>
              <a:t>Why need function</a:t>
            </a:r>
            <a:endParaRPr lang="en-GB" dirty="0">
              <a:latin typeface="+mn-lt"/>
              <a:ea typeface="+mn-ea"/>
              <a:cs typeface="+mn-ea"/>
              <a:sym typeface="+mn-lt"/>
            </a:endParaRPr>
          </a:p>
        </p:txBody>
      </p:sp>
      <p:sp>
        <p:nvSpPr>
          <p:cNvPr id="3" name="矩形: 一个圆顶角，剪去另一个顶角 2">
            <a:extLst>
              <a:ext uri="{FF2B5EF4-FFF2-40B4-BE49-F238E27FC236}">
                <a16:creationId xmlns:a16="http://schemas.microsoft.com/office/drawing/2014/main" xmlns="" id="{4CBAB8B4-BBE3-E761-5D8A-E72939710968}"/>
              </a:ext>
            </a:extLst>
          </p:cNvPr>
          <p:cNvSpPr/>
          <p:nvPr/>
        </p:nvSpPr>
        <p:spPr>
          <a:xfrm>
            <a:off x="3516340" y="1590909"/>
            <a:ext cx="1315845" cy="2639120"/>
          </a:xfrm>
          <a:prstGeom prst="snip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接连接符 8">
            <a:extLst>
              <a:ext uri="{FF2B5EF4-FFF2-40B4-BE49-F238E27FC236}">
                <a16:creationId xmlns:a16="http://schemas.microsoft.com/office/drawing/2014/main" xmlns="" id="{A736AC0C-6D03-31BB-08B7-91AEA6BC82E4}"/>
              </a:ext>
            </a:extLst>
          </p:cNvPr>
          <p:cNvCxnSpPr/>
          <p:nvPr/>
        </p:nvCxnSpPr>
        <p:spPr>
          <a:xfrm>
            <a:off x="3672458" y="1932878"/>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544DBB9E-E23D-BB42-FD23-03BEC5B456AC}"/>
              </a:ext>
            </a:extLst>
          </p:cNvPr>
          <p:cNvCxnSpPr/>
          <p:nvPr/>
        </p:nvCxnSpPr>
        <p:spPr>
          <a:xfrm>
            <a:off x="3672458" y="2107580"/>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D8F45524-16D0-2BAC-A443-1631F054A341}"/>
              </a:ext>
            </a:extLst>
          </p:cNvPr>
          <p:cNvCxnSpPr/>
          <p:nvPr/>
        </p:nvCxnSpPr>
        <p:spPr>
          <a:xfrm>
            <a:off x="3672458" y="2352908"/>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7CE40653-D7E0-E180-4C39-15C91DCB7073}"/>
              </a:ext>
            </a:extLst>
          </p:cNvPr>
          <p:cNvCxnSpPr/>
          <p:nvPr/>
        </p:nvCxnSpPr>
        <p:spPr>
          <a:xfrm>
            <a:off x="3672458" y="2560599"/>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925C15B6-C56B-6301-2DD1-E02B31B8EC14}"/>
              </a:ext>
            </a:extLst>
          </p:cNvPr>
          <p:cNvCxnSpPr/>
          <p:nvPr/>
        </p:nvCxnSpPr>
        <p:spPr>
          <a:xfrm>
            <a:off x="3672458" y="2761786"/>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EC34849C-8181-EB30-D8C2-1CA2136336D2}"/>
              </a:ext>
            </a:extLst>
          </p:cNvPr>
          <p:cNvCxnSpPr/>
          <p:nvPr/>
        </p:nvCxnSpPr>
        <p:spPr>
          <a:xfrm>
            <a:off x="3672458" y="296250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7F762B6B-5BD7-3CF9-917B-7744B226768E}"/>
              </a:ext>
            </a:extLst>
          </p:cNvPr>
          <p:cNvCxnSpPr/>
          <p:nvPr/>
        </p:nvCxnSpPr>
        <p:spPr>
          <a:xfrm>
            <a:off x="3672458" y="314092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A45160C1-90D4-F896-5CD6-8308CCB39673}"/>
              </a:ext>
            </a:extLst>
          </p:cNvPr>
          <p:cNvCxnSpPr/>
          <p:nvPr/>
        </p:nvCxnSpPr>
        <p:spPr>
          <a:xfrm>
            <a:off x="3672458" y="335651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F759D291-867E-A3BD-7D46-C6E95756909E}"/>
              </a:ext>
            </a:extLst>
          </p:cNvPr>
          <p:cNvCxnSpPr/>
          <p:nvPr/>
        </p:nvCxnSpPr>
        <p:spPr>
          <a:xfrm>
            <a:off x="3646440" y="3546084"/>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55F21597-D209-EECA-90E9-06986C5FE0AF}"/>
              </a:ext>
            </a:extLst>
          </p:cNvPr>
          <p:cNvCxnSpPr/>
          <p:nvPr/>
        </p:nvCxnSpPr>
        <p:spPr>
          <a:xfrm>
            <a:off x="3646440" y="3724504"/>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0B2C0C51-57AD-1CF4-2F77-E817E9059EDD}"/>
              </a:ext>
            </a:extLst>
          </p:cNvPr>
          <p:cNvCxnSpPr/>
          <p:nvPr/>
        </p:nvCxnSpPr>
        <p:spPr>
          <a:xfrm>
            <a:off x="3646440" y="3940094"/>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xmlns="" id="{B260E329-F72D-335B-7985-168147CB2431}"/>
              </a:ext>
            </a:extLst>
          </p:cNvPr>
          <p:cNvSpPr txBox="1"/>
          <p:nvPr/>
        </p:nvSpPr>
        <p:spPr>
          <a:xfrm>
            <a:off x="3575814" y="1167161"/>
            <a:ext cx="968983" cy="400110"/>
          </a:xfrm>
          <a:prstGeom prst="rect">
            <a:avLst/>
          </a:prstGeom>
          <a:noFill/>
        </p:spPr>
        <p:txBody>
          <a:bodyPr wrap="none" rtlCol="0">
            <a:spAutoFit/>
          </a:bodyPr>
          <a:lstStyle/>
          <a:p>
            <a:r>
              <a:rPr lang="en-US" altLang="zh-CN" sz="2000" dirty="0">
                <a:solidFill>
                  <a:schemeClr val="tx2"/>
                </a:solidFill>
              </a:rPr>
              <a:t>Script 1</a:t>
            </a:r>
            <a:endParaRPr lang="en-US" sz="2000" dirty="0">
              <a:solidFill>
                <a:schemeClr val="tx2"/>
              </a:solidFill>
            </a:endParaRPr>
          </a:p>
        </p:txBody>
      </p:sp>
      <p:sp>
        <p:nvSpPr>
          <p:cNvPr id="34" name="矩形: 圆角 33">
            <a:extLst>
              <a:ext uri="{FF2B5EF4-FFF2-40B4-BE49-F238E27FC236}">
                <a16:creationId xmlns:a16="http://schemas.microsoft.com/office/drawing/2014/main" xmlns="" id="{5BD283E1-6B3E-51AB-8EB8-1BFDEB634AA7}"/>
              </a:ext>
            </a:extLst>
          </p:cNvPr>
          <p:cNvSpPr/>
          <p:nvPr/>
        </p:nvSpPr>
        <p:spPr>
          <a:xfrm>
            <a:off x="3575815" y="2849552"/>
            <a:ext cx="1159726" cy="99947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一个圆顶角，剪去另一个顶角 34">
            <a:extLst>
              <a:ext uri="{FF2B5EF4-FFF2-40B4-BE49-F238E27FC236}">
                <a16:creationId xmlns:a16="http://schemas.microsoft.com/office/drawing/2014/main" xmlns="" id="{C425F613-B6FC-EDF0-758D-81F407A00366}"/>
              </a:ext>
            </a:extLst>
          </p:cNvPr>
          <p:cNvSpPr/>
          <p:nvPr/>
        </p:nvSpPr>
        <p:spPr>
          <a:xfrm>
            <a:off x="7125600" y="1587192"/>
            <a:ext cx="1315845" cy="2639120"/>
          </a:xfrm>
          <a:prstGeom prst="snip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直接连接符 35">
            <a:extLst>
              <a:ext uri="{FF2B5EF4-FFF2-40B4-BE49-F238E27FC236}">
                <a16:creationId xmlns:a16="http://schemas.microsoft.com/office/drawing/2014/main" xmlns="" id="{FDC748CC-A39B-087C-AFAA-4D95E909C13B}"/>
              </a:ext>
            </a:extLst>
          </p:cNvPr>
          <p:cNvCxnSpPr/>
          <p:nvPr/>
        </p:nvCxnSpPr>
        <p:spPr>
          <a:xfrm>
            <a:off x="7281718" y="1929161"/>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3E8AF649-B73A-5250-74E7-C31066F82F09}"/>
              </a:ext>
            </a:extLst>
          </p:cNvPr>
          <p:cNvCxnSpPr/>
          <p:nvPr/>
        </p:nvCxnSpPr>
        <p:spPr>
          <a:xfrm>
            <a:off x="7281718" y="2103863"/>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65F2DECE-8C50-244C-8ECD-F28F3880568F}"/>
              </a:ext>
            </a:extLst>
          </p:cNvPr>
          <p:cNvCxnSpPr/>
          <p:nvPr/>
        </p:nvCxnSpPr>
        <p:spPr>
          <a:xfrm>
            <a:off x="7281718" y="2349191"/>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7E6F4DAC-C97F-0D07-8240-A68749602A05}"/>
              </a:ext>
            </a:extLst>
          </p:cNvPr>
          <p:cNvCxnSpPr/>
          <p:nvPr/>
        </p:nvCxnSpPr>
        <p:spPr>
          <a:xfrm>
            <a:off x="7281718" y="2556882"/>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EC51E0A1-FD98-DB30-2E04-BAD706987A8A}"/>
              </a:ext>
            </a:extLst>
          </p:cNvPr>
          <p:cNvCxnSpPr/>
          <p:nvPr/>
        </p:nvCxnSpPr>
        <p:spPr>
          <a:xfrm>
            <a:off x="7281718" y="2758069"/>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1FE17393-5DF4-BCBD-0D89-8C156F9D37F8}"/>
              </a:ext>
            </a:extLst>
          </p:cNvPr>
          <p:cNvCxnSpPr/>
          <p:nvPr/>
        </p:nvCxnSpPr>
        <p:spPr>
          <a:xfrm>
            <a:off x="7281718" y="2958790"/>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929EAAFD-E983-B0F9-E309-B9D9A35E8607}"/>
              </a:ext>
            </a:extLst>
          </p:cNvPr>
          <p:cNvCxnSpPr/>
          <p:nvPr/>
        </p:nvCxnSpPr>
        <p:spPr>
          <a:xfrm>
            <a:off x="7281718" y="3137210"/>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FE197C42-E84E-B2B6-65C2-FB5A6B61077A}"/>
              </a:ext>
            </a:extLst>
          </p:cNvPr>
          <p:cNvCxnSpPr/>
          <p:nvPr/>
        </p:nvCxnSpPr>
        <p:spPr>
          <a:xfrm>
            <a:off x="7281718" y="3352800"/>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xmlns="" id="{CF994805-34F6-E380-4958-B552701410C5}"/>
              </a:ext>
            </a:extLst>
          </p:cNvPr>
          <p:cNvCxnSpPr/>
          <p:nvPr/>
        </p:nvCxnSpPr>
        <p:spPr>
          <a:xfrm>
            <a:off x="7255700" y="354236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xmlns="" id="{446138AE-2124-CCE9-7965-CC69AC4FA752}"/>
              </a:ext>
            </a:extLst>
          </p:cNvPr>
          <p:cNvCxnSpPr/>
          <p:nvPr/>
        </p:nvCxnSpPr>
        <p:spPr>
          <a:xfrm>
            <a:off x="7255700" y="372078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A79D985B-7AD8-7F9A-710D-82679624CA8D}"/>
              </a:ext>
            </a:extLst>
          </p:cNvPr>
          <p:cNvCxnSpPr/>
          <p:nvPr/>
        </p:nvCxnSpPr>
        <p:spPr>
          <a:xfrm>
            <a:off x="7255700" y="3936377"/>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xmlns="" id="{0AB31E6C-8EA3-ECEF-AB82-CB066BA1A59A}"/>
              </a:ext>
            </a:extLst>
          </p:cNvPr>
          <p:cNvSpPr txBox="1"/>
          <p:nvPr/>
        </p:nvSpPr>
        <p:spPr>
          <a:xfrm>
            <a:off x="7185074" y="1163444"/>
            <a:ext cx="968983" cy="400110"/>
          </a:xfrm>
          <a:prstGeom prst="rect">
            <a:avLst/>
          </a:prstGeom>
          <a:noFill/>
        </p:spPr>
        <p:txBody>
          <a:bodyPr wrap="none" rtlCol="0">
            <a:spAutoFit/>
          </a:bodyPr>
          <a:lstStyle/>
          <a:p>
            <a:r>
              <a:rPr lang="en-US" altLang="zh-CN" sz="2000" dirty="0">
                <a:solidFill>
                  <a:schemeClr val="tx2"/>
                </a:solidFill>
              </a:rPr>
              <a:t>Script 2</a:t>
            </a:r>
            <a:endParaRPr lang="en-US" sz="2000" dirty="0">
              <a:solidFill>
                <a:schemeClr val="tx2"/>
              </a:solidFill>
            </a:endParaRPr>
          </a:p>
        </p:txBody>
      </p:sp>
      <p:sp>
        <p:nvSpPr>
          <p:cNvPr id="48" name="矩形: 圆角 47">
            <a:extLst>
              <a:ext uri="{FF2B5EF4-FFF2-40B4-BE49-F238E27FC236}">
                <a16:creationId xmlns:a16="http://schemas.microsoft.com/office/drawing/2014/main" xmlns="" id="{C10A0844-EFAD-9EEA-97CB-8304ACDB651D}"/>
              </a:ext>
            </a:extLst>
          </p:cNvPr>
          <p:cNvSpPr/>
          <p:nvPr/>
        </p:nvSpPr>
        <p:spPr>
          <a:xfrm>
            <a:off x="7185075" y="2845835"/>
            <a:ext cx="1159726" cy="99947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直接连接符 48">
            <a:extLst>
              <a:ext uri="{FF2B5EF4-FFF2-40B4-BE49-F238E27FC236}">
                <a16:creationId xmlns:a16="http://schemas.microsoft.com/office/drawing/2014/main" xmlns="" id="{1B83AB1E-6A27-6413-2403-471810D5BFB4}"/>
              </a:ext>
            </a:extLst>
          </p:cNvPr>
          <p:cNvCxnSpPr/>
          <p:nvPr/>
        </p:nvCxnSpPr>
        <p:spPr>
          <a:xfrm>
            <a:off x="5441769" y="3021982"/>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6E886005-C675-11DB-AC15-CA37B0F10116}"/>
              </a:ext>
            </a:extLst>
          </p:cNvPr>
          <p:cNvCxnSpPr/>
          <p:nvPr/>
        </p:nvCxnSpPr>
        <p:spPr>
          <a:xfrm>
            <a:off x="5441769" y="3200402"/>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4A27D58C-3C15-8B68-7A79-4B71BDC2C11D}"/>
              </a:ext>
            </a:extLst>
          </p:cNvPr>
          <p:cNvCxnSpPr/>
          <p:nvPr/>
        </p:nvCxnSpPr>
        <p:spPr>
          <a:xfrm>
            <a:off x="5441769" y="3415992"/>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xmlns="" id="{981EE39A-DB92-FA99-863E-96E534DE30DE}"/>
              </a:ext>
            </a:extLst>
          </p:cNvPr>
          <p:cNvCxnSpPr/>
          <p:nvPr/>
        </p:nvCxnSpPr>
        <p:spPr>
          <a:xfrm>
            <a:off x="5415751" y="3605559"/>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xmlns="" id="{DE3E5116-E1EF-CA3F-C233-09E4BE005FDE}"/>
              </a:ext>
            </a:extLst>
          </p:cNvPr>
          <p:cNvCxnSpPr/>
          <p:nvPr/>
        </p:nvCxnSpPr>
        <p:spPr>
          <a:xfrm>
            <a:off x="5415751" y="3783979"/>
            <a:ext cx="8846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xmlns="" id="{FDC88C2F-4FEC-16CB-E2BA-CE1AF6ED3E52}"/>
              </a:ext>
            </a:extLst>
          </p:cNvPr>
          <p:cNvSpPr/>
          <p:nvPr/>
        </p:nvSpPr>
        <p:spPr>
          <a:xfrm>
            <a:off x="5345126" y="2909027"/>
            <a:ext cx="1159726" cy="99947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直接箭头连接符 55">
            <a:extLst>
              <a:ext uri="{FF2B5EF4-FFF2-40B4-BE49-F238E27FC236}">
                <a16:creationId xmlns:a16="http://schemas.microsoft.com/office/drawing/2014/main" xmlns="" id="{E435C0EA-8188-D99C-7EB8-F9C9EA1595BC}"/>
              </a:ext>
            </a:extLst>
          </p:cNvPr>
          <p:cNvCxnSpPr>
            <a:cxnSpLocks/>
            <a:stCxn id="34" idx="3"/>
          </p:cNvCxnSpPr>
          <p:nvPr/>
        </p:nvCxnSpPr>
        <p:spPr>
          <a:xfrm>
            <a:off x="4735541" y="3349288"/>
            <a:ext cx="490664"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xmlns="" id="{4CB8DB86-7161-4361-3AB3-75F2B43AA4AB}"/>
              </a:ext>
            </a:extLst>
          </p:cNvPr>
          <p:cNvCxnSpPr>
            <a:cxnSpLocks/>
          </p:cNvCxnSpPr>
          <p:nvPr/>
        </p:nvCxnSpPr>
        <p:spPr>
          <a:xfrm flipH="1">
            <a:off x="6623773" y="3364156"/>
            <a:ext cx="561301"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xmlns="" id="{E4E8EF86-AE8E-C809-70FB-059FBFBD1142}"/>
              </a:ext>
            </a:extLst>
          </p:cNvPr>
          <p:cNvSpPr txBox="1"/>
          <p:nvPr/>
        </p:nvSpPr>
        <p:spPr>
          <a:xfrm>
            <a:off x="5345126" y="2201068"/>
            <a:ext cx="1096775" cy="400110"/>
          </a:xfrm>
          <a:prstGeom prst="rect">
            <a:avLst/>
          </a:prstGeom>
          <a:noFill/>
        </p:spPr>
        <p:txBody>
          <a:bodyPr wrap="none" rtlCol="0">
            <a:spAutoFit/>
          </a:bodyPr>
          <a:lstStyle/>
          <a:p>
            <a:r>
              <a:rPr lang="en-US" altLang="zh-CN" sz="2000" dirty="0">
                <a:solidFill>
                  <a:srgbClr val="C00000"/>
                </a:solidFill>
              </a:rPr>
              <a:t>Function</a:t>
            </a:r>
            <a:endParaRPr lang="en-US" sz="2000" dirty="0">
              <a:solidFill>
                <a:srgbClr val="C00000"/>
              </a:solidFill>
            </a:endParaRPr>
          </a:p>
        </p:txBody>
      </p:sp>
      <p:sp>
        <p:nvSpPr>
          <p:cNvPr id="62" name="文本框 61">
            <a:extLst>
              <a:ext uri="{FF2B5EF4-FFF2-40B4-BE49-F238E27FC236}">
                <a16:creationId xmlns:a16="http://schemas.microsoft.com/office/drawing/2014/main" xmlns="" id="{865AA2BE-EDF7-83F2-F9A7-AE3C49F77C14}"/>
              </a:ext>
            </a:extLst>
          </p:cNvPr>
          <p:cNvSpPr txBox="1"/>
          <p:nvPr/>
        </p:nvSpPr>
        <p:spPr>
          <a:xfrm>
            <a:off x="304800" y="1163444"/>
            <a:ext cx="2635648"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2"/>
                </a:solidFill>
                <a:latin typeface="Times New Roman" panose="02020603050405020304" pitchFamily="18" charset="0"/>
                <a:cs typeface="Times New Roman" panose="02020603050405020304" pitchFamily="18" charset="0"/>
              </a:rPr>
              <a:t>Increase reusability (a function can be called more than once).</a:t>
            </a:r>
          </a:p>
          <a:p>
            <a:pPr marL="285750" indent="-285750">
              <a:buFont typeface="Arial" panose="020B0604020202020204" pitchFamily="34" charset="0"/>
              <a:buChar char="•"/>
            </a:pPr>
            <a:endParaRPr lang="en-US" sz="1600"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2"/>
                </a:solidFill>
                <a:latin typeface="Times New Roman" panose="02020603050405020304" pitchFamily="18" charset="0"/>
                <a:cs typeface="Times New Roman" panose="02020603050405020304" pitchFamily="18" charset="0"/>
              </a:rPr>
              <a:t>Increase readability (functions can be placed independently of the main program).</a:t>
            </a:r>
          </a:p>
          <a:p>
            <a:pPr marL="285750" indent="-285750">
              <a:buFont typeface="Arial" panose="020B0604020202020204" pitchFamily="34" charset="0"/>
              <a:buChar char="•"/>
            </a:pPr>
            <a:endParaRPr lang="en-US" sz="1600" dirty="0">
              <a:solidFill>
                <a:schemeClr val="tx2"/>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2"/>
                </a:solidFill>
                <a:latin typeface="Times New Roman" panose="02020603050405020304" pitchFamily="18" charset="0"/>
                <a:cs typeface="Times New Roman" panose="02020603050405020304" pitchFamily="18" charset="0"/>
              </a:rPr>
              <a:t>Simplified program Structure and management of a complexity project.</a:t>
            </a:r>
          </a:p>
        </p:txBody>
      </p:sp>
    </p:spTree>
    <p:extLst>
      <p:ext uri="{BB962C8B-B14F-4D97-AF65-F5344CB8AC3E}">
        <p14:creationId xmlns:p14="http://schemas.microsoft.com/office/powerpoint/2010/main" val="77365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A1C0824-33DA-A1E2-C1C8-19F251D3C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2BE0215-CE9A-931B-1BEA-B660AD806AF3}"/>
              </a:ext>
            </a:extLst>
          </p:cNvPr>
          <p:cNvSpPr>
            <a:spLocks noGrp="1"/>
          </p:cNvSpPr>
          <p:nvPr>
            <p:ph type="title"/>
          </p:nvPr>
        </p:nvSpPr>
        <p:spPr/>
        <p:txBody>
          <a:bodyPr/>
          <a:lstStyle/>
          <a:p>
            <a:pPr algn="l"/>
            <a:r>
              <a:rPr lang="en-GB" dirty="0">
                <a:latin typeface="+mn-lt"/>
                <a:ea typeface="+mn-ea"/>
                <a:cs typeface="+mn-ea"/>
                <a:sym typeface="+mn-lt"/>
              </a:rPr>
              <a:t>6. 1 Lab</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7B73D637-3A11-77C1-F6E9-FE43782236A3}"/>
                  </a:ext>
                </a:extLst>
              </p:cNvPr>
              <p:cNvSpPr txBox="1"/>
              <p:nvPr/>
            </p:nvSpPr>
            <p:spPr>
              <a:xfrm>
                <a:off x="527825" y="1360940"/>
                <a:ext cx="8251903" cy="1599605"/>
              </a:xfrm>
              <a:prstGeom prst="rect">
                <a:avLst/>
              </a:prstGeom>
              <a:noFill/>
            </p:spPr>
            <p:txBody>
              <a:bodyPr wrap="square" rtlCol="0">
                <a:spAutoFit/>
              </a:bodyPr>
              <a:lstStyle/>
              <a:p>
                <a:r>
                  <a:rPr lang="en-US" altLang="zh-CN" sz="1600" b="1" dirty="0">
                    <a:solidFill>
                      <a:schemeClr val="tx2"/>
                    </a:solidFill>
                    <a:latin typeface="Times New Roman" panose="02020603050405020304" pitchFamily="18" charset="0"/>
                    <a:cs typeface="Times New Roman" panose="02020603050405020304" pitchFamily="18" charset="0"/>
                  </a:rPr>
                  <a:t>Content</a:t>
                </a:r>
                <a:r>
                  <a:rPr lang="zh-CN" altLang="en-US" sz="1600" b="1" dirty="0">
                    <a:solidFill>
                      <a:schemeClr val="tx2"/>
                    </a:solidFill>
                    <a:latin typeface="Times New Roman" panose="02020603050405020304" pitchFamily="18" charset="0"/>
                    <a:cs typeface="Times New Roman" panose="02020603050405020304" pitchFamily="18" charset="0"/>
                  </a:rPr>
                  <a:t>：</a:t>
                </a:r>
                <a:endParaRPr lang="en-US" altLang="zh-CN" sz="1600" b="1" dirty="0">
                  <a:solidFill>
                    <a:schemeClr val="tx2"/>
                  </a:solidFill>
                  <a:latin typeface="Times New Roman" panose="02020603050405020304" pitchFamily="18" charset="0"/>
                  <a:cs typeface="Times New Roman" panose="02020603050405020304" pitchFamily="18" charset="0"/>
                </a:endParaRPr>
              </a:p>
              <a:p>
                <a:r>
                  <a:rPr lang="en-US" altLang="zh-CN" sz="1600" dirty="0">
                    <a:solidFill>
                      <a:schemeClr val="tx2"/>
                    </a:solidFill>
                    <a:latin typeface="Times New Roman" panose="02020603050405020304" pitchFamily="18" charset="0"/>
                    <a:cs typeface="Times New Roman" panose="02020603050405020304" pitchFamily="18" charset="0"/>
                  </a:rPr>
                  <a:t>1. Create a MATLAB function </a:t>
                </a:r>
                <a:r>
                  <a:rPr lang="en-US" altLang="zh-CN" sz="1600" b="1" dirty="0" err="1">
                    <a:solidFill>
                      <a:schemeClr val="tx2"/>
                    </a:solidFill>
                    <a:latin typeface="Times New Roman" panose="02020603050405020304" pitchFamily="18" charset="0"/>
                    <a:cs typeface="Times New Roman" panose="02020603050405020304" pitchFamily="18" charset="0"/>
                  </a:rPr>
                  <a:t>sumSquareAndCube</a:t>
                </a:r>
                <a:r>
                  <a:rPr lang="en-US" altLang="zh-CN" sz="1600" dirty="0">
                    <a:solidFill>
                      <a:schemeClr val="tx2"/>
                    </a:solidFill>
                    <a:latin typeface="Times New Roman" panose="02020603050405020304" pitchFamily="18" charset="0"/>
                    <a:cs typeface="Times New Roman" panose="02020603050405020304" pitchFamily="18" charset="0"/>
                  </a:rPr>
                  <a:t>  that takes a single input argument x and returns the sum  of </a:t>
                </a:r>
                <a14:m>
                  <m:oMath xmlns:m="http://schemas.openxmlformats.org/officeDocument/2006/math">
                    <m:sSup>
                      <m:sSupPr>
                        <m:ctrlPr>
                          <a:rPr lang="en-US" sz="1600" i="1">
                            <a:solidFill>
                              <a:srgbClr val="836967"/>
                            </a:solidFill>
                            <a:latin typeface="Cambria Math" panose="02040503050406030204" pitchFamily="18" charset="0"/>
                          </a:rPr>
                        </m:ctrlPr>
                      </m:sSupPr>
                      <m:e>
                        <m:r>
                          <a:rPr lang="en-US" sz="1600" i="1">
                            <a:solidFill>
                              <a:srgbClr val="836967"/>
                            </a:solidFill>
                            <a:latin typeface="Cambria Math" panose="02040503050406030204" pitchFamily="18" charset="0"/>
                          </a:rPr>
                          <m:t>𝑥</m:t>
                        </m:r>
                      </m:e>
                      <m:sup>
                        <m:r>
                          <a:rPr lang="en-US" sz="1600">
                            <a:latin typeface="Cambria Math" panose="02040503050406030204" pitchFamily="18" charset="0"/>
                          </a:rPr>
                          <m:t>2</m:t>
                        </m:r>
                      </m:sup>
                    </m:sSup>
                  </m:oMath>
                </a14:m>
                <a:r>
                  <a:rPr lang="en-US" altLang="zh-CN" sz="1600" dirty="0">
                    <a:solidFill>
                      <a:schemeClr val="tx2"/>
                    </a:solidFill>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sz="1600" i="1" smtClean="0">
                            <a:solidFill>
                              <a:srgbClr val="836967"/>
                            </a:solidFill>
                            <a:latin typeface="Cambria Math" panose="02040503050406030204" pitchFamily="18" charset="0"/>
                          </a:rPr>
                        </m:ctrlPr>
                      </m:sSupPr>
                      <m:e>
                        <m:r>
                          <a:rPr lang="en-US" sz="1600" b="0" i="1" smtClean="0">
                            <a:solidFill>
                              <a:srgbClr val="836967"/>
                            </a:solidFill>
                            <a:latin typeface="Cambria Math" panose="02040503050406030204" pitchFamily="18" charset="0"/>
                          </a:rPr>
                          <m:t>𝑥</m:t>
                        </m:r>
                      </m:e>
                      <m:sup>
                        <m:r>
                          <a:rPr lang="en-US" sz="1600" b="0" i="1" smtClean="0">
                            <a:latin typeface="Cambria Math" panose="02040503050406030204" pitchFamily="18" charset="0"/>
                          </a:rPr>
                          <m:t>3</m:t>
                        </m:r>
                      </m:sup>
                    </m:sSup>
                  </m:oMath>
                </a14:m>
                <a:r>
                  <a:rPr lang="en-US" altLang="zh-CN" sz="1600" dirty="0">
                    <a:solidFill>
                      <a:schemeClr val="tx2"/>
                    </a:solidFill>
                    <a:latin typeface="Times New Roman" panose="02020603050405020304" pitchFamily="18" charset="0"/>
                    <a:cs typeface="Times New Roman" panose="02020603050405020304" pitchFamily="18" charset="0"/>
                  </a:rPr>
                  <a:t> .</a:t>
                </a:r>
              </a:p>
              <a:p>
                <a:endParaRPr lang="en-US" altLang="zh-CN" sz="1600" b="1" dirty="0">
                  <a:solidFill>
                    <a:schemeClr val="tx2"/>
                  </a:solidFill>
                  <a:latin typeface="Times New Roman" panose="02020603050405020304" pitchFamily="18" charset="0"/>
                  <a:cs typeface="Times New Roman" panose="02020603050405020304" pitchFamily="18" charset="0"/>
                </a:endParaRPr>
              </a:p>
              <a:p>
                <a:r>
                  <a:rPr lang="en-US" altLang="zh-CN" sz="1600" b="1" dirty="0">
                    <a:solidFill>
                      <a:schemeClr val="tx2"/>
                    </a:solidFill>
                    <a:latin typeface="Times New Roman" panose="02020603050405020304" pitchFamily="18" charset="0"/>
                    <a:cs typeface="Times New Roman" panose="02020603050405020304" pitchFamily="18" charset="0"/>
                  </a:rPr>
                  <a:t>2. </a:t>
                </a:r>
                <a:r>
                  <a:rPr lang="en-US" altLang="zh-CN" sz="1600" dirty="0">
                    <a:solidFill>
                      <a:schemeClr val="tx2"/>
                    </a:solidFill>
                    <a:latin typeface="Times New Roman" panose="02020603050405020304" pitchFamily="18" charset="0"/>
                    <a:cs typeface="Times New Roman" panose="02020603050405020304" pitchFamily="18" charset="0"/>
                  </a:rPr>
                  <a:t>Try x=2</a:t>
                </a:r>
              </a:p>
              <a:p>
                <a:endParaRPr lang="en-US" sz="1600" dirty="0"/>
              </a:p>
            </p:txBody>
          </p:sp>
        </mc:Choice>
        <mc:Fallback xmlns="">
          <p:sp>
            <p:nvSpPr>
              <p:cNvPr id="5" name="文本框 4">
                <a:extLst>
                  <a:ext uri="{FF2B5EF4-FFF2-40B4-BE49-F238E27FC236}">
                    <a16:creationId xmlns:a16="http://schemas.microsoft.com/office/drawing/2014/main" id="{7B73D637-3A11-77C1-F6E9-FE43782236A3}"/>
                  </a:ext>
                </a:extLst>
              </p:cNvPr>
              <p:cNvSpPr txBox="1">
                <a:spLocks noRot="1" noChangeAspect="1" noMove="1" noResize="1" noEditPoints="1" noAdjustHandles="1" noChangeArrowheads="1" noChangeShapeType="1" noTextEdit="1"/>
              </p:cNvSpPr>
              <p:nvPr/>
            </p:nvSpPr>
            <p:spPr>
              <a:xfrm>
                <a:off x="527825" y="1360940"/>
                <a:ext cx="8251903" cy="1599605"/>
              </a:xfrm>
              <a:prstGeom prst="rect">
                <a:avLst/>
              </a:prstGeom>
              <a:blipFill>
                <a:blip r:embed="rId2"/>
                <a:stretch>
                  <a:fillRect l="-443" t="-1141"/>
                </a:stretch>
              </a:blipFill>
            </p:spPr>
            <p:txBody>
              <a:bodyPr/>
              <a:lstStyle/>
              <a:p>
                <a:r>
                  <a:rPr lang="en-US">
                    <a:noFill/>
                  </a:rPr>
                  <a:t> </a:t>
                </a:r>
              </a:p>
            </p:txBody>
          </p:sp>
        </mc:Fallback>
      </mc:AlternateContent>
      <p:sp>
        <p:nvSpPr>
          <p:cNvPr id="6" name="文本框 5">
            <a:extLst>
              <a:ext uri="{FF2B5EF4-FFF2-40B4-BE49-F238E27FC236}">
                <a16:creationId xmlns:a16="http://schemas.microsoft.com/office/drawing/2014/main" xmlns="" id="{4109819D-28B9-D02F-4CF5-F005DBB76E5C}"/>
              </a:ext>
            </a:extLst>
          </p:cNvPr>
          <p:cNvSpPr txBox="1"/>
          <p:nvPr/>
        </p:nvSpPr>
        <p:spPr>
          <a:xfrm>
            <a:off x="527825" y="864173"/>
            <a:ext cx="3807837" cy="400110"/>
          </a:xfrm>
          <a:prstGeom prst="rect">
            <a:avLst/>
          </a:prstGeom>
          <a:noFill/>
        </p:spPr>
        <p:txBody>
          <a:bodyPr wrap="none" rtlCol="0">
            <a:spAutoFit/>
          </a:bodyPr>
          <a:lstStyle/>
          <a:p>
            <a:r>
              <a:rPr lang="en-US" altLang="zh-CN" sz="1600" b="1" dirty="0">
                <a:solidFill>
                  <a:schemeClr val="tx2"/>
                </a:solidFill>
                <a:latin typeface="Times New Roman" panose="02020603050405020304" pitchFamily="18" charset="0"/>
                <a:cs typeface="Times New Roman" panose="02020603050405020304" pitchFamily="18" charset="0"/>
              </a:rPr>
              <a:t>Objective</a:t>
            </a:r>
            <a:r>
              <a:rPr lang="en-US" altLang="zh-CN" sz="2000" dirty="0">
                <a:solidFill>
                  <a:schemeClr val="tx2"/>
                </a:solidFill>
                <a:latin typeface="Times New Roman" panose="02020603050405020304" pitchFamily="18" charset="0"/>
                <a:cs typeface="Times New Roman" panose="02020603050405020304" pitchFamily="18" charset="0"/>
              </a:rPr>
              <a:t>: </a:t>
            </a:r>
            <a:r>
              <a:rPr lang="en-US" altLang="zh-CN" sz="1600" dirty="0">
                <a:solidFill>
                  <a:schemeClr val="tx2"/>
                </a:solidFill>
                <a:latin typeface="Times New Roman" panose="02020603050405020304" pitchFamily="18" charset="0"/>
                <a:cs typeface="Times New Roman" panose="02020603050405020304" pitchFamily="18" charset="0"/>
              </a:rPr>
              <a:t>Practice </a:t>
            </a:r>
            <a:r>
              <a:rPr lang="en-US" altLang="zh-CN" sz="16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user-defined Function</a:t>
            </a:r>
            <a:endParaRPr lang="en-US" sz="16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xmlns="" id="{1B2A7A2D-77B5-A437-07AE-240C13CF3E9E}"/>
              </a:ext>
            </a:extLst>
          </p:cNvPr>
          <p:cNvSpPr txBox="1"/>
          <p:nvPr/>
        </p:nvSpPr>
        <p:spPr>
          <a:xfrm>
            <a:off x="544899" y="3156056"/>
            <a:ext cx="8054202" cy="830997"/>
          </a:xfrm>
          <a:prstGeom prst="rect">
            <a:avLst/>
          </a:prstGeom>
          <a:solidFill>
            <a:schemeClr val="accent3">
              <a:lumMod val="60000"/>
              <a:lumOff val="40000"/>
            </a:schemeClr>
          </a:solidFill>
        </p:spPr>
        <p:txBody>
          <a:bodyPr wrap="square" rtlCol="0">
            <a:spAutoFit/>
          </a:bodyPr>
          <a:lstStyle/>
          <a:p>
            <a:r>
              <a:rPr lang="en-US" sz="1600" dirty="0">
                <a:solidFill>
                  <a:schemeClr val="tx2"/>
                </a:solidFill>
              </a:rPr>
              <a:t>edit </a:t>
            </a:r>
            <a:r>
              <a:rPr lang="en-US" altLang="zh-CN" sz="1600" b="1" dirty="0" err="1">
                <a:solidFill>
                  <a:schemeClr val="tx2"/>
                </a:solidFill>
              </a:rPr>
              <a:t>sumSquareAndCube</a:t>
            </a:r>
            <a:r>
              <a:rPr lang="en-US" sz="1600" dirty="0" err="1">
                <a:solidFill>
                  <a:schemeClr val="tx2"/>
                </a:solidFill>
              </a:rPr>
              <a:t>.m</a:t>
            </a:r>
            <a:endParaRPr lang="en-US" sz="1600" dirty="0">
              <a:solidFill>
                <a:schemeClr val="tx2"/>
              </a:solidFill>
            </a:endParaRPr>
          </a:p>
          <a:p>
            <a:endParaRPr lang="en-US" sz="1600" dirty="0">
              <a:solidFill>
                <a:schemeClr val="tx2"/>
              </a:solidFill>
            </a:endParaRPr>
          </a:p>
          <a:p>
            <a:r>
              <a:rPr lang="en-US" sz="1600" dirty="0">
                <a:solidFill>
                  <a:schemeClr val="tx2"/>
                </a:solidFill>
              </a:rPr>
              <a:t>F1 = </a:t>
            </a:r>
            <a:r>
              <a:rPr lang="en-US" altLang="zh-CN" sz="1600" dirty="0" err="1">
                <a:solidFill>
                  <a:schemeClr val="tx2"/>
                </a:solidFill>
              </a:rPr>
              <a:t>sumSquareAndCube</a:t>
            </a:r>
            <a:r>
              <a:rPr lang="en-US" altLang="zh-CN" sz="1600" dirty="0">
                <a:solidFill>
                  <a:schemeClr val="tx2"/>
                </a:solidFill>
              </a:rPr>
              <a:t>(2)</a:t>
            </a:r>
            <a:endParaRPr lang="en-US" sz="1600" dirty="0">
              <a:solidFill>
                <a:schemeClr val="tx2"/>
              </a:solidFill>
            </a:endParaRPr>
          </a:p>
        </p:txBody>
      </p:sp>
    </p:spTree>
    <p:extLst>
      <p:ext uri="{BB962C8B-B14F-4D97-AF65-F5344CB8AC3E}">
        <p14:creationId xmlns:p14="http://schemas.microsoft.com/office/powerpoint/2010/main" val="192728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a:latin typeface="+mn-lt"/>
                <a:ea typeface="+mn-ea"/>
                <a:cs typeface="+mn-ea"/>
                <a:sym typeface="+mn-lt"/>
              </a:rPr>
              <a:t>6. 2 Lab</a:t>
            </a:r>
          </a:p>
        </p:txBody>
      </p:sp>
      <p:sp>
        <p:nvSpPr>
          <p:cNvPr id="5" name="文本框 4">
            <a:extLst>
              <a:ext uri="{FF2B5EF4-FFF2-40B4-BE49-F238E27FC236}">
                <a16:creationId xmlns:a16="http://schemas.microsoft.com/office/drawing/2014/main" xmlns="" id="{2FF7687A-1C91-D80B-3E3D-BF7CB0FAF8A2}"/>
              </a:ext>
            </a:extLst>
          </p:cNvPr>
          <p:cNvSpPr txBox="1"/>
          <p:nvPr/>
        </p:nvSpPr>
        <p:spPr>
          <a:xfrm>
            <a:off x="527825" y="1428609"/>
            <a:ext cx="8251903" cy="2800767"/>
          </a:xfrm>
          <a:prstGeom prst="rect">
            <a:avLst/>
          </a:prstGeom>
          <a:noFill/>
        </p:spPr>
        <p:txBody>
          <a:bodyPr wrap="square" rtlCol="0">
            <a:spAutoFit/>
          </a:bodyPr>
          <a:lstStyle/>
          <a:p>
            <a:r>
              <a:rPr lang="en-US" altLang="zh-CN" sz="1600" b="1" dirty="0">
                <a:solidFill>
                  <a:schemeClr val="tx2"/>
                </a:solidFill>
              </a:rPr>
              <a:t>Content</a:t>
            </a:r>
            <a:r>
              <a:rPr lang="zh-CN" altLang="en-US" sz="1600" b="1" dirty="0">
                <a:solidFill>
                  <a:schemeClr val="tx2"/>
                </a:solidFill>
              </a:rPr>
              <a:t>：</a:t>
            </a:r>
            <a:endParaRPr lang="en-US" altLang="zh-CN" sz="1600" b="1" dirty="0">
              <a:solidFill>
                <a:schemeClr val="tx2"/>
              </a:solidFill>
            </a:endParaRPr>
          </a:p>
          <a:p>
            <a:pPr marL="342900" indent="-342900">
              <a:buAutoNum type="arabicPeriod"/>
            </a:pPr>
            <a:r>
              <a:rPr lang="en-US" sz="1600" dirty="0"/>
              <a:t>Create a MATLAB function file that takes a single input argument n and returns a vector of the first n pyramid numbers.</a:t>
            </a:r>
            <a:r>
              <a:rPr lang="en-US" sz="1600" b="1" dirty="0">
                <a:solidFill>
                  <a:schemeClr val="tx2"/>
                </a:solidFill>
                <a:latin typeface="宋体" panose="02010600030101010101" pitchFamily="2" charset="-122"/>
                <a:ea typeface="宋体" panose="02010600030101010101" pitchFamily="2" charset="-122"/>
              </a:rPr>
              <a:t> </a:t>
            </a:r>
            <a:r>
              <a:rPr lang="en-US" sz="1600" dirty="0"/>
              <a:t>The n pyramid number, P(n) represents the number of blocks in a pyramid made from an n-by-n square of blocks at the base, an (n-1)-by-(n-1) square on top of that, and so on. It can therefore be calculated as</a:t>
            </a:r>
          </a:p>
          <a:p>
            <a:pPr marL="342900" indent="-342900">
              <a:buAutoNum type="arabicPeriod"/>
            </a:pPr>
            <a:endParaRPr lang="en-US" sz="1600" dirty="0"/>
          </a:p>
          <a:p>
            <a:endParaRPr lang="en-US" sz="1600" dirty="0"/>
          </a:p>
          <a:p>
            <a:r>
              <a:rPr lang="en-US" sz="1600" dirty="0"/>
              <a:t>2. Add statements to check that n is a positive integer before performing the calculations.</a:t>
            </a:r>
          </a:p>
          <a:p>
            <a:endParaRPr lang="en-US" sz="1600" dirty="0">
              <a:solidFill>
                <a:schemeClr val="tx2"/>
              </a:solidFill>
              <a:latin typeface="宋体" panose="02010600030101010101" pitchFamily="2" charset="-122"/>
              <a:ea typeface="宋体" panose="02010600030101010101" pitchFamily="2" charset="-122"/>
            </a:endParaRPr>
          </a:p>
          <a:p>
            <a:r>
              <a:rPr lang="en-US" sz="1600" dirty="0"/>
              <a:t>3. Try :</a:t>
            </a:r>
          </a:p>
          <a:p>
            <a:r>
              <a:rPr lang="en-US" sz="1600" dirty="0"/>
              <a:t>p = imhotep2(7)                  p = imhotep2(7.3)                      p = imhotep2(-7) </a:t>
            </a:r>
            <a:endParaRPr lang="en-US" sz="1600" dirty="0">
              <a:solidFill>
                <a:schemeClr val="tx2"/>
              </a:solidFill>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xmlns="" id="{7B8EB987-C805-44F3-9E29-D269C380DCAD}"/>
              </a:ext>
            </a:extLst>
          </p:cNvPr>
          <p:cNvSpPr txBox="1"/>
          <p:nvPr/>
        </p:nvSpPr>
        <p:spPr>
          <a:xfrm>
            <a:off x="527825" y="864173"/>
            <a:ext cx="3807837" cy="400110"/>
          </a:xfrm>
          <a:prstGeom prst="rect">
            <a:avLst/>
          </a:prstGeom>
          <a:noFill/>
        </p:spPr>
        <p:txBody>
          <a:bodyPr wrap="none" rtlCol="0">
            <a:spAutoFit/>
          </a:bodyPr>
          <a:lstStyle/>
          <a:p>
            <a:r>
              <a:rPr lang="en-US" altLang="zh-CN" sz="1600" b="1" dirty="0">
                <a:solidFill>
                  <a:schemeClr val="tx2"/>
                </a:solidFill>
                <a:latin typeface="Times New Roman" panose="02020603050405020304" pitchFamily="18" charset="0"/>
                <a:cs typeface="Times New Roman" panose="02020603050405020304" pitchFamily="18" charset="0"/>
              </a:rPr>
              <a:t>Objective</a:t>
            </a:r>
            <a:r>
              <a:rPr lang="en-US" altLang="zh-CN" sz="2000" dirty="0">
                <a:solidFill>
                  <a:schemeClr val="tx2"/>
                </a:solidFill>
                <a:latin typeface="Times New Roman" panose="02020603050405020304" pitchFamily="18" charset="0"/>
                <a:cs typeface="Times New Roman" panose="02020603050405020304" pitchFamily="18" charset="0"/>
              </a:rPr>
              <a:t>: </a:t>
            </a:r>
            <a:r>
              <a:rPr lang="en-US" altLang="zh-CN" sz="1600" dirty="0">
                <a:solidFill>
                  <a:schemeClr val="tx2"/>
                </a:solidFill>
                <a:latin typeface="Times New Roman" panose="02020603050405020304" pitchFamily="18" charset="0"/>
                <a:cs typeface="Times New Roman" panose="02020603050405020304" pitchFamily="18" charset="0"/>
              </a:rPr>
              <a:t>Practice </a:t>
            </a:r>
            <a:r>
              <a:rPr lang="en-US" altLang="zh-CN" sz="16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user-defined Function</a:t>
            </a:r>
            <a:endParaRPr lang="en-US" sz="16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45EA5912-2108-2F2E-6802-30BA29596ED1}"/>
                  </a:ext>
                </a:extLst>
              </p:cNvPr>
              <p:cNvSpPr txBox="1"/>
              <p:nvPr/>
            </p:nvSpPr>
            <p:spPr>
              <a:xfrm>
                <a:off x="2022087" y="2692348"/>
                <a:ext cx="45794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𝑛</m:t>
                          </m:r>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m:t>
                          </m:r>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2</m:t>
                          </m:r>
                        </m:e>
                        <m:sup>
                          <m:r>
                            <a:rPr lang="en-US" i="0">
                              <a:latin typeface="Cambria Math" panose="02040503050406030204" pitchFamily="18" charset="0"/>
                            </a:rPr>
                            <m:t>2</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𝑛</m:t>
                          </m:r>
                        </m:e>
                        <m:sup>
                          <m:r>
                            <a:rPr lang="en-US" i="0">
                              <a:latin typeface="Cambria Math" panose="02040503050406030204" pitchFamily="18" charset="0"/>
                            </a:rPr>
                            <m:t>2</m:t>
                          </m:r>
                        </m:sup>
                      </m:sSup>
                    </m:oMath>
                  </m:oMathPara>
                </a14:m>
                <a:endParaRPr lang="en-US" dirty="0"/>
              </a:p>
            </p:txBody>
          </p:sp>
        </mc:Choice>
        <mc:Fallback xmlns="">
          <p:sp>
            <p:nvSpPr>
              <p:cNvPr id="7" name="文本框 6">
                <a:extLst>
                  <a:ext uri="{FF2B5EF4-FFF2-40B4-BE49-F238E27FC236}">
                    <a16:creationId xmlns:a16="http://schemas.microsoft.com/office/drawing/2014/main" id="{45EA5912-2108-2F2E-6802-30BA29596ED1}"/>
                  </a:ext>
                </a:extLst>
              </p:cNvPr>
              <p:cNvSpPr txBox="1">
                <a:spLocks noRot="1" noChangeAspect="1" noMove="1" noResize="1" noEditPoints="1" noAdjustHandles="1" noChangeArrowheads="1" noChangeShapeType="1" noTextEdit="1"/>
              </p:cNvSpPr>
              <p:nvPr/>
            </p:nvSpPr>
            <p:spPr>
              <a:xfrm>
                <a:off x="2022087" y="2692348"/>
                <a:ext cx="4579434" cy="369332"/>
              </a:xfrm>
              <a:prstGeom prst="rect">
                <a:avLst/>
              </a:prstGeom>
              <a:blipFill>
                <a:blip r:embed="rId2"/>
                <a:stretch>
                  <a:fillRect/>
                </a:stretch>
              </a:blipFill>
            </p:spPr>
            <p:txBody>
              <a:bodyPr/>
              <a:lstStyle/>
              <a:p>
                <a:r>
                  <a:rPr lang="en-US">
                    <a:noFill/>
                  </a:rPr>
                  <a:t> </a:t>
                </a:r>
              </a:p>
            </p:txBody>
          </p:sp>
        </mc:Fallback>
      </mc:AlternateContent>
      <p:sp>
        <p:nvSpPr>
          <p:cNvPr id="8" name="文本框 7">
            <a:extLst>
              <a:ext uri="{FF2B5EF4-FFF2-40B4-BE49-F238E27FC236}">
                <a16:creationId xmlns:a16="http://schemas.microsoft.com/office/drawing/2014/main" xmlns="" id="{4F3A441A-4B35-53A7-A910-BFFC14104501}"/>
              </a:ext>
            </a:extLst>
          </p:cNvPr>
          <p:cNvSpPr txBox="1"/>
          <p:nvPr/>
        </p:nvSpPr>
        <p:spPr>
          <a:xfrm>
            <a:off x="569408" y="4393702"/>
            <a:ext cx="8054202" cy="338554"/>
          </a:xfrm>
          <a:prstGeom prst="rect">
            <a:avLst/>
          </a:prstGeom>
          <a:solidFill>
            <a:schemeClr val="accent3">
              <a:lumMod val="60000"/>
              <a:lumOff val="40000"/>
            </a:schemeClr>
          </a:solidFill>
        </p:spPr>
        <p:txBody>
          <a:bodyPr wrap="square" rtlCol="0">
            <a:spAutoFit/>
          </a:bodyPr>
          <a:lstStyle/>
          <a:p>
            <a:r>
              <a:rPr lang="en-US" sz="1600" dirty="0">
                <a:solidFill>
                  <a:schemeClr val="tx2"/>
                </a:solidFill>
              </a:rPr>
              <a:t>Edit imhotep2.mlx </a:t>
            </a:r>
          </a:p>
        </p:txBody>
      </p:sp>
    </p:spTree>
    <p:extLst>
      <p:ext uri="{BB962C8B-B14F-4D97-AF65-F5344CB8AC3E}">
        <p14:creationId xmlns:p14="http://schemas.microsoft.com/office/powerpoint/2010/main" val="114779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D46E206-7834-337B-E51C-20A2CFFAED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6003DE4-73CF-82DE-5663-F7C27486ACC1}"/>
              </a:ext>
            </a:extLst>
          </p:cNvPr>
          <p:cNvSpPr>
            <a:spLocks noGrp="1"/>
          </p:cNvSpPr>
          <p:nvPr>
            <p:ph type="title"/>
          </p:nvPr>
        </p:nvSpPr>
        <p:spPr/>
        <p:txBody>
          <a:bodyPr/>
          <a:lstStyle/>
          <a:p>
            <a:pPr algn="l"/>
            <a:r>
              <a:rPr lang="en-GB" dirty="0">
                <a:latin typeface="+mn-lt"/>
                <a:ea typeface="+mn-ea"/>
                <a:cs typeface="+mn-ea"/>
                <a:sym typeface="+mn-lt"/>
              </a:rPr>
              <a:t>6. 3 Lab</a:t>
            </a:r>
          </a:p>
        </p:txBody>
      </p:sp>
      <p:sp>
        <p:nvSpPr>
          <p:cNvPr id="5" name="文本框 4">
            <a:extLst>
              <a:ext uri="{FF2B5EF4-FFF2-40B4-BE49-F238E27FC236}">
                <a16:creationId xmlns:a16="http://schemas.microsoft.com/office/drawing/2014/main" xmlns="" id="{19E56B3D-9EEF-92E7-F067-2E183F6B23A3}"/>
              </a:ext>
            </a:extLst>
          </p:cNvPr>
          <p:cNvSpPr txBox="1"/>
          <p:nvPr/>
        </p:nvSpPr>
        <p:spPr>
          <a:xfrm>
            <a:off x="527825" y="1360940"/>
            <a:ext cx="8251903" cy="1323439"/>
          </a:xfrm>
          <a:prstGeom prst="rect">
            <a:avLst/>
          </a:prstGeom>
          <a:noFill/>
        </p:spPr>
        <p:txBody>
          <a:bodyPr wrap="square" rtlCol="0">
            <a:spAutoFit/>
          </a:bodyPr>
          <a:lstStyle/>
          <a:p>
            <a:r>
              <a:rPr lang="en-US" altLang="zh-CN" sz="1600" b="1" dirty="0">
                <a:solidFill>
                  <a:schemeClr val="tx2"/>
                </a:solidFill>
                <a:latin typeface="Times New Roman" panose="02020603050405020304" pitchFamily="18" charset="0"/>
                <a:cs typeface="Times New Roman" panose="02020603050405020304" pitchFamily="18" charset="0"/>
              </a:rPr>
              <a:t>Content</a:t>
            </a:r>
            <a:r>
              <a:rPr lang="zh-CN" altLang="en-US" sz="1600" b="1" dirty="0">
                <a:solidFill>
                  <a:schemeClr val="tx2"/>
                </a:solidFill>
                <a:latin typeface="Times New Roman" panose="02020603050405020304" pitchFamily="18" charset="0"/>
                <a:cs typeface="Times New Roman" panose="02020603050405020304" pitchFamily="18" charset="0"/>
              </a:rPr>
              <a:t>：</a:t>
            </a:r>
            <a:endParaRPr lang="en-US" altLang="zh-CN" sz="1600" b="1" dirty="0">
              <a:solidFill>
                <a:schemeClr val="tx2"/>
              </a:solidFill>
              <a:latin typeface="Times New Roman" panose="02020603050405020304" pitchFamily="18" charset="0"/>
              <a:cs typeface="Times New Roman" panose="02020603050405020304" pitchFamily="18" charset="0"/>
            </a:endParaRPr>
          </a:p>
          <a:p>
            <a:r>
              <a:rPr lang="en-US" altLang="zh-CN" sz="1600" dirty="0">
                <a:solidFill>
                  <a:schemeClr val="tx2"/>
                </a:solidFill>
                <a:latin typeface="Times New Roman" panose="02020603050405020304" pitchFamily="18" charset="0"/>
                <a:cs typeface="Times New Roman" panose="02020603050405020304" pitchFamily="18" charset="0"/>
              </a:rPr>
              <a:t>1. Create a MATLAB function </a:t>
            </a:r>
            <a:r>
              <a:rPr lang="en-US" altLang="zh-CN" sz="1600" dirty="0" err="1">
                <a:solidFill>
                  <a:schemeClr val="tx2"/>
                </a:solidFill>
                <a:latin typeface="Times New Roman" panose="02020603050405020304" pitchFamily="18" charset="0"/>
                <a:cs typeface="Times New Roman" panose="02020603050405020304" pitchFamily="18" charset="0"/>
              </a:rPr>
              <a:t>who_is_bigger</a:t>
            </a:r>
            <a:r>
              <a:rPr lang="en-US" altLang="zh-CN" sz="1600" dirty="0">
                <a:solidFill>
                  <a:schemeClr val="tx2"/>
                </a:solidFill>
                <a:latin typeface="Times New Roman" panose="02020603050405020304" pitchFamily="18" charset="0"/>
                <a:cs typeface="Times New Roman" panose="02020603050405020304" pitchFamily="18" charset="0"/>
              </a:rPr>
              <a:t> with two input arguments a and b and return the bigger one.</a:t>
            </a:r>
            <a:endParaRPr lang="en-US" altLang="zh-CN" sz="1600" b="1" dirty="0">
              <a:solidFill>
                <a:schemeClr val="tx2"/>
              </a:solidFill>
              <a:latin typeface="Times New Roman" panose="02020603050405020304" pitchFamily="18" charset="0"/>
              <a:cs typeface="Times New Roman" panose="02020603050405020304" pitchFamily="18" charset="0"/>
            </a:endParaRPr>
          </a:p>
          <a:p>
            <a:r>
              <a:rPr lang="en-US" altLang="zh-CN" sz="1600" b="1" dirty="0">
                <a:solidFill>
                  <a:schemeClr val="tx2"/>
                </a:solidFill>
                <a:latin typeface="Times New Roman" panose="02020603050405020304" pitchFamily="18" charset="0"/>
                <a:cs typeface="Times New Roman" panose="02020603050405020304" pitchFamily="18" charset="0"/>
              </a:rPr>
              <a:t>2. </a:t>
            </a:r>
            <a:r>
              <a:rPr lang="en-US" altLang="zh-CN" sz="1600" dirty="0">
                <a:solidFill>
                  <a:schemeClr val="tx2"/>
                </a:solidFill>
                <a:latin typeface="Times New Roman" panose="02020603050405020304" pitchFamily="18" charset="0"/>
                <a:cs typeface="Times New Roman" panose="02020603050405020304" pitchFamily="18" charset="0"/>
              </a:rPr>
              <a:t>Try </a:t>
            </a:r>
            <a:r>
              <a:rPr lang="en-US" altLang="zh-CN" sz="1600" dirty="0" err="1">
                <a:solidFill>
                  <a:schemeClr val="tx2"/>
                </a:solidFill>
                <a:latin typeface="Times New Roman" panose="02020603050405020304" pitchFamily="18" charset="0"/>
                <a:cs typeface="Times New Roman" panose="02020603050405020304" pitchFamily="18" charset="0"/>
              </a:rPr>
              <a:t>who_is_bigger</a:t>
            </a:r>
            <a:r>
              <a:rPr lang="en-US" altLang="zh-CN" sz="1600" dirty="0">
                <a:solidFill>
                  <a:schemeClr val="tx2"/>
                </a:solidFill>
                <a:latin typeface="Times New Roman" panose="02020603050405020304" pitchFamily="18" charset="0"/>
                <a:cs typeface="Times New Roman" panose="02020603050405020304" pitchFamily="18" charset="0"/>
              </a:rPr>
              <a:t>(2, 3)</a:t>
            </a:r>
          </a:p>
          <a:p>
            <a:endParaRPr lang="en-US" sz="1600" dirty="0"/>
          </a:p>
        </p:txBody>
      </p:sp>
      <p:sp>
        <p:nvSpPr>
          <p:cNvPr id="6" name="文本框 5">
            <a:extLst>
              <a:ext uri="{FF2B5EF4-FFF2-40B4-BE49-F238E27FC236}">
                <a16:creationId xmlns:a16="http://schemas.microsoft.com/office/drawing/2014/main" xmlns="" id="{02998DE2-0B78-8AC4-D373-751D637896C4}"/>
              </a:ext>
            </a:extLst>
          </p:cNvPr>
          <p:cNvSpPr txBox="1"/>
          <p:nvPr/>
        </p:nvSpPr>
        <p:spPr>
          <a:xfrm>
            <a:off x="527825" y="864173"/>
            <a:ext cx="5569410" cy="400110"/>
          </a:xfrm>
          <a:prstGeom prst="rect">
            <a:avLst/>
          </a:prstGeom>
          <a:noFill/>
        </p:spPr>
        <p:txBody>
          <a:bodyPr wrap="none" rtlCol="0">
            <a:spAutoFit/>
          </a:bodyPr>
          <a:lstStyle/>
          <a:p>
            <a:r>
              <a:rPr lang="en-US" altLang="zh-CN" sz="1600" b="1" dirty="0">
                <a:solidFill>
                  <a:schemeClr val="tx2"/>
                </a:solidFill>
                <a:latin typeface="Times New Roman" panose="02020603050405020304" pitchFamily="18" charset="0"/>
                <a:cs typeface="Times New Roman" panose="02020603050405020304" pitchFamily="18" charset="0"/>
              </a:rPr>
              <a:t>Objective</a:t>
            </a:r>
            <a:r>
              <a:rPr lang="en-US" altLang="zh-CN" sz="2000" dirty="0">
                <a:solidFill>
                  <a:schemeClr val="tx2"/>
                </a:solidFill>
                <a:latin typeface="Times New Roman" panose="02020603050405020304" pitchFamily="18" charset="0"/>
                <a:cs typeface="Times New Roman" panose="02020603050405020304" pitchFamily="18" charset="0"/>
              </a:rPr>
              <a:t>: </a:t>
            </a:r>
            <a:r>
              <a:rPr lang="en-US" altLang="zh-CN" sz="1600" dirty="0">
                <a:solidFill>
                  <a:schemeClr val="tx2"/>
                </a:solidFill>
                <a:latin typeface="Times New Roman" panose="02020603050405020304" pitchFamily="18" charset="0"/>
                <a:cs typeface="Times New Roman" panose="02020603050405020304" pitchFamily="18" charset="0"/>
              </a:rPr>
              <a:t>Practice </a:t>
            </a:r>
            <a:r>
              <a:rPr lang="en-US" altLang="zh-CN" sz="1600" b="1" dirty="0">
                <a:solidFill>
                  <a:schemeClr val="tx2"/>
                </a:solidFill>
                <a:latin typeface="Times New Roman" panose="02020603050405020304" pitchFamily="18" charset="0"/>
                <a:cs typeface="Times New Roman" panose="02020603050405020304" pitchFamily="18" charset="0"/>
              </a:rPr>
              <a:t>Variable Numbers of Arguments </a:t>
            </a:r>
            <a:r>
              <a:rPr lang="en-US" altLang="zh-CN" sz="16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Function</a:t>
            </a:r>
            <a:endParaRPr lang="en-US" sz="16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xmlns="" id="{BBBDED52-1972-20DC-5887-B6F4CD5B36E0}"/>
              </a:ext>
            </a:extLst>
          </p:cNvPr>
          <p:cNvSpPr txBox="1"/>
          <p:nvPr/>
        </p:nvSpPr>
        <p:spPr>
          <a:xfrm>
            <a:off x="544899" y="3156056"/>
            <a:ext cx="8054202" cy="830997"/>
          </a:xfrm>
          <a:prstGeom prst="rect">
            <a:avLst/>
          </a:prstGeom>
          <a:solidFill>
            <a:schemeClr val="accent3">
              <a:lumMod val="60000"/>
              <a:lumOff val="40000"/>
            </a:schemeClr>
          </a:solidFill>
        </p:spPr>
        <p:txBody>
          <a:bodyPr wrap="square" rtlCol="0">
            <a:spAutoFit/>
          </a:bodyPr>
          <a:lstStyle/>
          <a:p>
            <a:r>
              <a:rPr lang="en-US" sz="1600" dirty="0">
                <a:solidFill>
                  <a:schemeClr val="tx2"/>
                </a:solidFill>
              </a:rPr>
              <a:t>edit </a:t>
            </a:r>
            <a:r>
              <a:rPr lang="en-US" sz="1600" dirty="0" err="1">
                <a:solidFill>
                  <a:schemeClr val="tx2"/>
                </a:solidFill>
              </a:rPr>
              <a:t>who_is_bigger.m</a:t>
            </a:r>
            <a:endParaRPr lang="en-US" sz="1600" dirty="0">
              <a:solidFill>
                <a:schemeClr val="tx2"/>
              </a:solidFill>
            </a:endParaRPr>
          </a:p>
          <a:p>
            <a:endParaRPr lang="en-US" sz="1600" dirty="0">
              <a:solidFill>
                <a:schemeClr val="tx2"/>
              </a:solidFill>
            </a:endParaRPr>
          </a:p>
          <a:p>
            <a:r>
              <a:rPr lang="en-US" sz="1600" dirty="0" err="1">
                <a:solidFill>
                  <a:schemeClr val="tx2"/>
                </a:solidFill>
              </a:rPr>
              <a:t>who_is_bigger</a:t>
            </a:r>
            <a:r>
              <a:rPr lang="en-US" sz="1600" dirty="0">
                <a:solidFill>
                  <a:schemeClr val="tx2"/>
                </a:solidFill>
              </a:rPr>
              <a:t> (</a:t>
            </a:r>
            <a:r>
              <a:rPr lang="en-US" altLang="zh-CN" sz="1600" dirty="0">
                <a:solidFill>
                  <a:schemeClr val="tx2"/>
                </a:solidFill>
              </a:rPr>
              <a:t>2, 3)</a:t>
            </a:r>
            <a:endParaRPr lang="en-US" sz="1600" dirty="0">
              <a:solidFill>
                <a:schemeClr val="tx2"/>
              </a:solidFill>
            </a:endParaRPr>
          </a:p>
        </p:txBody>
      </p:sp>
    </p:spTree>
    <p:extLst>
      <p:ext uri="{BB962C8B-B14F-4D97-AF65-F5344CB8AC3E}">
        <p14:creationId xmlns:p14="http://schemas.microsoft.com/office/powerpoint/2010/main" val="166911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D4EEA03-93EE-4C29-AF26-9AB4833AF5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A145E767-D455-175A-6B93-8BAFBCB0F289}"/>
              </a:ext>
            </a:extLst>
          </p:cNvPr>
          <p:cNvSpPr>
            <a:spLocks noGrp="1"/>
          </p:cNvSpPr>
          <p:nvPr>
            <p:ph type="title"/>
          </p:nvPr>
        </p:nvSpPr>
        <p:spPr>
          <a:xfrm>
            <a:off x="304800" y="245538"/>
            <a:ext cx="8727688" cy="406395"/>
          </a:xfrm>
        </p:spPr>
        <p:txBody>
          <a:bodyPr/>
          <a:lstStyle/>
          <a:p>
            <a:pPr algn="l"/>
            <a:r>
              <a:rPr lang="en-GB" dirty="0">
                <a:latin typeface="+mn-lt"/>
                <a:ea typeface="+mn-ea"/>
                <a:cs typeface="+mn-ea"/>
                <a:sym typeface="+mn-lt"/>
              </a:rPr>
              <a:t>6. 4 Lab</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9AAD5252-111B-C04B-A294-AE3730227A3F}"/>
                  </a:ext>
                </a:extLst>
              </p:cNvPr>
              <p:cNvSpPr txBox="1"/>
              <p:nvPr/>
            </p:nvSpPr>
            <p:spPr>
              <a:xfrm>
                <a:off x="527825" y="1360940"/>
                <a:ext cx="8251903" cy="584775"/>
              </a:xfrm>
              <a:prstGeom prst="rect">
                <a:avLst/>
              </a:prstGeom>
              <a:noFill/>
            </p:spPr>
            <p:txBody>
              <a:bodyPr wrap="square" rtlCol="0">
                <a:spAutoFit/>
              </a:bodyPr>
              <a:lstStyle/>
              <a:p>
                <a:r>
                  <a:rPr lang="en-US" altLang="zh-CN" sz="1600" b="1" dirty="0">
                    <a:solidFill>
                      <a:schemeClr val="tx2"/>
                    </a:solidFill>
                    <a:latin typeface="Times New Roman" panose="02020603050405020304" pitchFamily="18" charset="0"/>
                    <a:cs typeface="Times New Roman" panose="02020603050405020304" pitchFamily="18" charset="0"/>
                  </a:rPr>
                  <a:t>Content</a:t>
                </a:r>
                <a:r>
                  <a:rPr lang="zh-CN" altLang="en-US" sz="1600" b="1" dirty="0">
                    <a:solidFill>
                      <a:schemeClr val="tx2"/>
                    </a:solidFill>
                    <a:latin typeface="Times New Roman" panose="02020603050405020304" pitchFamily="18" charset="0"/>
                    <a:cs typeface="Times New Roman" panose="02020603050405020304" pitchFamily="18" charset="0"/>
                  </a:rPr>
                  <a:t>：</a:t>
                </a:r>
                <a:endParaRPr lang="en-US" altLang="zh-CN" sz="1600" b="1" dirty="0">
                  <a:solidFill>
                    <a:schemeClr val="tx2"/>
                  </a:solidFill>
                  <a:latin typeface="Times New Roman" panose="02020603050405020304" pitchFamily="18" charset="0"/>
                  <a:cs typeface="Times New Roman" panose="02020603050405020304" pitchFamily="18" charset="0"/>
                </a:endParaRPr>
              </a:p>
              <a:p>
                <a:pPr marL="342900" indent="-342900">
                  <a:buAutoNum type="arabicPeriod"/>
                </a:pPr>
                <a:r>
                  <a:rPr lang="en-US" sz="1600" dirty="0">
                    <a:latin typeface="Times New Roman" panose="02020603050405020304" pitchFamily="18" charset="0"/>
                    <a:cs typeface="Times New Roman" panose="02020603050405020304" pitchFamily="18" charset="0"/>
                  </a:rPr>
                  <a:t>Use an anonymous function to compute the integral of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i="1" smtClean="0">
                            <a:latin typeface="Cambria Math" panose="02040503050406030204" pitchFamily="18" charset="0"/>
                          </a:rPr>
                          <m:t>2</m:t>
                        </m:r>
                      </m:sup>
                    </m:sSup>
                  </m:oMath>
                </a14:m>
                <a:r>
                  <a:rPr lang="en-US" sz="1600" dirty="0">
                    <a:latin typeface="Times New Roman" panose="02020603050405020304" pitchFamily="18" charset="0"/>
                    <a:cs typeface="Times New Roman" panose="02020603050405020304" pitchFamily="18" charset="0"/>
                  </a:rPr>
                  <a:t> from 0 to 1</a:t>
                </a:r>
              </a:p>
            </p:txBody>
          </p:sp>
        </mc:Choice>
        <mc:Fallback xmlns="">
          <p:sp>
            <p:nvSpPr>
              <p:cNvPr id="5" name="文本框 4">
                <a:extLst>
                  <a:ext uri="{FF2B5EF4-FFF2-40B4-BE49-F238E27FC236}">
                    <a16:creationId xmlns:a16="http://schemas.microsoft.com/office/drawing/2014/main" id="{9AAD5252-111B-C04B-A294-AE3730227A3F}"/>
                  </a:ext>
                </a:extLst>
              </p:cNvPr>
              <p:cNvSpPr txBox="1">
                <a:spLocks noRot="1" noChangeAspect="1" noMove="1" noResize="1" noEditPoints="1" noAdjustHandles="1" noChangeArrowheads="1" noChangeShapeType="1" noTextEdit="1"/>
              </p:cNvSpPr>
              <p:nvPr/>
            </p:nvSpPr>
            <p:spPr>
              <a:xfrm>
                <a:off x="527825" y="1360940"/>
                <a:ext cx="8251903" cy="584775"/>
              </a:xfrm>
              <a:prstGeom prst="rect">
                <a:avLst/>
              </a:prstGeom>
              <a:blipFill>
                <a:blip r:embed="rId2"/>
                <a:stretch>
                  <a:fillRect l="-443" t="-3125" b="-12500"/>
                </a:stretch>
              </a:blipFill>
            </p:spPr>
            <p:txBody>
              <a:bodyPr/>
              <a:lstStyle/>
              <a:p>
                <a:r>
                  <a:rPr lang="en-US">
                    <a:noFill/>
                  </a:rPr>
                  <a:t> </a:t>
                </a:r>
              </a:p>
            </p:txBody>
          </p:sp>
        </mc:Fallback>
      </mc:AlternateContent>
      <p:sp>
        <p:nvSpPr>
          <p:cNvPr id="6" name="文本框 5">
            <a:extLst>
              <a:ext uri="{FF2B5EF4-FFF2-40B4-BE49-F238E27FC236}">
                <a16:creationId xmlns:a16="http://schemas.microsoft.com/office/drawing/2014/main" xmlns="" id="{F9388E38-D429-4FE1-4CD9-EEF7106F4F22}"/>
              </a:ext>
            </a:extLst>
          </p:cNvPr>
          <p:cNvSpPr txBox="1"/>
          <p:nvPr/>
        </p:nvSpPr>
        <p:spPr>
          <a:xfrm>
            <a:off x="527825" y="955208"/>
            <a:ext cx="5589864" cy="400110"/>
          </a:xfrm>
          <a:prstGeom prst="rect">
            <a:avLst/>
          </a:prstGeom>
          <a:noFill/>
        </p:spPr>
        <p:txBody>
          <a:bodyPr wrap="none" rtlCol="0">
            <a:spAutoFit/>
          </a:bodyPr>
          <a:lstStyle/>
          <a:p>
            <a:r>
              <a:rPr lang="en-US" altLang="zh-CN" sz="1600" b="1" dirty="0">
                <a:solidFill>
                  <a:schemeClr val="tx2"/>
                </a:solidFill>
                <a:latin typeface="Times New Roman" panose="02020603050405020304" pitchFamily="18" charset="0"/>
                <a:cs typeface="Times New Roman" panose="02020603050405020304" pitchFamily="18" charset="0"/>
              </a:rPr>
              <a:t>Objective</a:t>
            </a:r>
            <a:r>
              <a:rPr lang="en-US" altLang="zh-CN" sz="2000" dirty="0">
                <a:solidFill>
                  <a:schemeClr val="tx2"/>
                </a:solidFill>
                <a:latin typeface="Times New Roman" panose="02020603050405020304" pitchFamily="18" charset="0"/>
                <a:cs typeface="Times New Roman" panose="02020603050405020304" pitchFamily="18" charset="0"/>
              </a:rPr>
              <a:t>: </a:t>
            </a:r>
            <a:r>
              <a:rPr lang="en-US" altLang="zh-CN" sz="1600" dirty="0">
                <a:solidFill>
                  <a:schemeClr val="tx2"/>
                </a:solidFill>
                <a:latin typeface="Times New Roman" panose="02020603050405020304" pitchFamily="18" charset="0"/>
                <a:cs typeface="Times New Roman" panose="02020603050405020304" pitchFamily="18" charset="0"/>
              </a:rPr>
              <a:t>Practice </a:t>
            </a:r>
            <a:r>
              <a:rPr lang="en-US" sz="1600" dirty="0">
                <a:solidFill>
                  <a:schemeClr val="tx2"/>
                </a:solidFill>
                <a:latin typeface="Times New Roman" panose="02020603050405020304" pitchFamily="18" charset="0"/>
                <a:cs typeface="Times New Roman" panose="02020603050405020304" pitchFamily="18" charset="0"/>
                <a:sym typeface="+mn-lt"/>
              </a:rPr>
              <a:t>Anonymous Functions and Function Handles</a:t>
            </a:r>
            <a:endParaRPr lang="en-US" sz="1600" dirty="0">
              <a:solidFill>
                <a:schemeClr val="tx2"/>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xmlns="" id="{45B3018D-CA04-B7CE-2F38-27E4DC00FD4B}"/>
              </a:ext>
            </a:extLst>
          </p:cNvPr>
          <p:cNvSpPr txBox="1"/>
          <p:nvPr/>
        </p:nvSpPr>
        <p:spPr>
          <a:xfrm>
            <a:off x="470558" y="2571750"/>
            <a:ext cx="8054202" cy="338554"/>
          </a:xfrm>
          <a:prstGeom prst="rect">
            <a:avLst/>
          </a:prstGeom>
          <a:solidFill>
            <a:schemeClr val="accent3">
              <a:lumMod val="60000"/>
              <a:lumOff val="40000"/>
            </a:schemeClr>
          </a:solidFill>
        </p:spPr>
        <p:txBody>
          <a:bodyPr wrap="square" rtlCol="0">
            <a:spAutoFit/>
          </a:bodyPr>
          <a:lstStyle/>
          <a:p>
            <a:r>
              <a:rPr lang="fr-FR" sz="1600" b="0" i="0" dirty="0">
                <a:solidFill>
                  <a:srgbClr val="212121"/>
                </a:solidFill>
                <a:effectLst/>
                <a:latin typeface="Menlo"/>
              </a:rPr>
              <a:t>q = </a:t>
            </a:r>
            <a:r>
              <a:rPr lang="fr-FR" sz="1600" b="0" i="0" dirty="0" err="1">
                <a:solidFill>
                  <a:srgbClr val="212121"/>
                </a:solidFill>
                <a:effectLst/>
                <a:latin typeface="Menlo"/>
              </a:rPr>
              <a:t>integral</a:t>
            </a:r>
            <a:r>
              <a:rPr lang="fr-FR" sz="1600" b="0" i="0" dirty="0">
                <a:solidFill>
                  <a:srgbClr val="212121"/>
                </a:solidFill>
                <a:effectLst/>
                <a:latin typeface="Menlo"/>
              </a:rPr>
              <a:t>(@(x) x.^2,0,1);</a:t>
            </a:r>
          </a:p>
        </p:txBody>
      </p:sp>
      <p:sp>
        <p:nvSpPr>
          <p:cNvPr id="4" name="文本框 3">
            <a:extLst>
              <a:ext uri="{FF2B5EF4-FFF2-40B4-BE49-F238E27FC236}">
                <a16:creationId xmlns:a16="http://schemas.microsoft.com/office/drawing/2014/main" xmlns="" id="{45BFDF89-602F-A7D9-D4EC-1B2671DEFDD9}"/>
              </a:ext>
            </a:extLst>
          </p:cNvPr>
          <p:cNvSpPr txBox="1"/>
          <p:nvPr/>
        </p:nvSpPr>
        <p:spPr>
          <a:xfrm>
            <a:off x="470558" y="4691621"/>
            <a:ext cx="4358053" cy="276999"/>
          </a:xfrm>
          <a:prstGeom prst="rect">
            <a:avLst/>
          </a:prstGeom>
          <a:noFill/>
        </p:spPr>
        <p:txBody>
          <a:bodyPr wrap="none" rtlCol="0">
            <a:spAutoFit/>
          </a:bodyPr>
          <a:lstStyle/>
          <a:p>
            <a:r>
              <a:rPr lang="en-US" sz="1200" dirty="0">
                <a:solidFill>
                  <a:schemeClr val="tx2"/>
                </a:solidFill>
              </a:rPr>
              <a:t>https://ww2.mathworks.cn/help/matlab/ref/function_handle.html</a:t>
            </a:r>
          </a:p>
        </p:txBody>
      </p:sp>
    </p:spTree>
    <p:extLst>
      <p:ext uri="{BB962C8B-B14F-4D97-AF65-F5344CB8AC3E}">
        <p14:creationId xmlns:p14="http://schemas.microsoft.com/office/powerpoint/2010/main" val="248258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c2MjljZWJmOGI4ODdlYmRjNDc4OTNlODM5ZTM3OWMifQ=="/>
</p:tagLst>
</file>

<file path=ppt/theme/theme1.xml><?xml version="1.0" encoding="utf-8"?>
<a:theme xmlns:a="http://schemas.openxmlformats.org/drawingml/2006/main" name="PPP">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f0xibp1n">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PPP</Template>
  <TotalTime>3572</TotalTime>
  <Words>390</Words>
  <Application>Microsoft Office PowerPoint</Application>
  <PresentationFormat>全屏显示(16:9)</PresentationFormat>
  <Paragraphs>51</Paragraphs>
  <Slides>6</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vt:i4>
      </vt:variant>
    </vt:vector>
  </HeadingPairs>
  <TitlesOfParts>
    <vt:vector size="16" baseType="lpstr">
      <vt:lpstr>Menlo</vt:lpstr>
      <vt:lpstr>宋体</vt:lpstr>
      <vt:lpstr>Microsoft YaHei</vt:lpstr>
      <vt:lpstr>Arial</vt:lpstr>
      <vt:lpstr>Calibri</vt:lpstr>
      <vt:lpstr>Cambria Math</vt:lpstr>
      <vt:lpstr>Times New Roman</vt:lpstr>
      <vt:lpstr>Wingdings</vt:lpstr>
      <vt:lpstr>PPP</vt:lpstr>
      <vt:lpstr>Visio</vt:lpstr>
      <vt:lpstr>MATLAB Fundamental Laboratory Handbook (MATLAB) </vt:lpstr>
      <vt:lpstr>Why need function</vt:lpstr>
      <vt:lpstr>6. 1 Lab</vt:lpstr>
      <vt:lpstr>6. 2 Lab</vt:lpstr>
      <vt:lpstr>6. 3 Lab</vt:lpstr>
      <vt:lpstr>6. 4 Lab</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23---Big Data</dc:title>
  <dc:creator>shaomin</dc:creator>
  <cp:lastModifiedBy>Windows 用户</cp:lastModifiedBy>
  <cp:revision>938</cp:revision>
  <cp:lastPrinted>2020-10-12T18:10:00Z</cp:lastPrinted>
  <dcterms:created xsi:type="dcterms:W3CDTF">2014-03-23T18:36:00Z</dcterms:created>
  <dcterms:modified xsi:type="dcterms:W3CDTF">2025-11-11T03:01:00Z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AA579E0F7B924AEEB72E362D81549454</vt:lpwstr>
  </property>
</Properties>
</file>